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81" r:id="rId5"/>
    <p:sldId id="282" r:id="rId6"/>
    <p:sldId id="261" r:id="rId7"/>
    <p:sldId id="262" r:id="rId8"/>
    <p:sldId id="263" r:id="rId9"/>
    <p:sldId id="277" r:id="rId10"/>
    <p:sldId id="272" r:id="rId11"/>
    <p:sldId id="273" r:id="rId12"/>
    <p:sldId id="278" r:id="rId13"/>
    <p:sldId id="280" r:id="rId14"/>
  </p:sldIdLst>
  <p:sldSz cx="9144000" cy="6858000" type="screen4x3"/>
  <p:notesSz cx="6877050" cy="9656763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FF99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810" autoAdjust="0"/>
  </p:normalViewPr>
  <p:slideViewPr>
    <p:cSldViewPr>
      <p:cViewPr>
        <p:scale>
          <a:sx n="66" d="100"/>
          <a:sy n="66" d="100"/>
        </p:scale>
        <p:origin x="-142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97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76" tIns="47238" rIns="94476" bIns="47238" numCol="1" anchor="t" anchorCtr="0" compatLnSpc="1">
            <a:prstTxWarp prst="textNoShape">
              <a:avLst/>
            </a:prstTxWarp>
          </a:bodyPr>
          <a:lstStyle>
            <a:lvl1pPr algn="l" defTabSz="944563" eaLnBrk="0" hangingPunct="0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5725" y="0"/>
            <a:ext cx="29797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76" tIns="47238" rIns="94476" bIns="47238" numCol="1" anchor="t" anchorCtr="0" compatLnSpc="1">
            <a:prstTxWarp prst="textNoShape">
              <a:avLst/>
            </a:prstTxWarp>
          </a:bodyPr>
          <a:lstStyle>
            <a:lvl1pPr algn="r" defTabSz="944563" eaLnBrk="0" hangingPunct="0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fld id="{4ACD806C-F2FD-43EA-B9E0-2E18CB02AF55}" type="datetimeFigureOut">
              <a:rPr lang="ru-RU"/>
              <a:pPr/>
              <a:t>27.12.2022</a:t>
            </a:fld>
            <a:endParaRPr lang="ru-RU"/>
          </a:p>
        </p:txBody>
      </p:sp>
      <p:sp>
        <p:nvSpPr>
          <p:cNvPr id="3379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025525" y="723900"/>
            <a:ext cx="4826000" cy="362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586288"/>
            <a:ext cx="5502275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76" tIns="47238" rIns="94476" bIns="472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72575"/>
            <a:ext cx="29797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76" tIns="47238" rIns="94476" bIns="47238" numCol="1" anchor="b" anchorCtr="0" compatLnSpc="1">
            <a:prstTxWarp prst="textNoShape">
              <a:avLst/>
            </a:prstTxWarp>
          </a:bodyPr>
          <a:lstStyle>
            <a:lvl1pPr algn="l" defTabSz="944563" eaLnBrk="0" hangingPunct="0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5725" y="9172575"/>
            <a:ext cx="29797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76" tIns="47238" rIns="94476" bIns="47238" numCol="1" anchor="b" anchorCtr="0" compatLnSpc="1">
            <a:prstTxWarp prst="textNoShape">
              <a:avLst/>
            </a:prstTxWarp>
          </a:bodyPr>
          <a:lstStyle>
            <a:lvl1pPr algn="r" defTabSz="944563" eaLnBrk="0" hangingPunct="0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fld id="{C2AF67AF-7557-4C57-B813-A429F18C74E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8C8EE-9F5C-4F19-94B4-51D5E4220C19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4D24E-B8DE-40C0-9801-D965CAD06D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88025-BBAA-4262-B952-7A18EDD1673B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62075-A86E-4759-92BF-6B62DEC4E3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920A-928D-4300-BF2C-435A5A185493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5DEE4-5246-4DBF-BBF0-CB44B1818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5167F-AE52-427F-AC2A-0A4D7EF86485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FBC40-D5E2-4DF0-BE17-EF94CC71DD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B31DF-0816-4F69-80BA-CD4E5E7D2D2F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9B8ED-FFBA-4E97-ADCA-B21A697753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ACFA9-21EA-4A45-B660-AEA2C18D81A5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8DF7-97A2-48F2-9702-576B2C7D98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B774C-40F2-4A1B-9D1A-7A6BBDF2B248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F5361-F375-4640-9502-02927F782D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C8641-EAF0-46B1-948D-F2CA6FCFD7F1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1D0FE-9979-4659-A6DF-D3B4EEA41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79C03-AA32-4C2F-8DCF-724D74113E4F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19108-8DEA-4E9D-912A-B31DD47A8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0D99D-B3BB-4B79-BBA9-F84C428180A4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AD6CC-5425-4863-A527-A564815F48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7E1B6-916B-4852-90EC-BE26A87BED3C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B2D61-BE64-4857-B893-3C3C9561E3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98C6577D-8894-45E1-A229-FFD7A58266F3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6E067DC2-F63A-4FA7-B0DF-5583326C6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.jpeg"/><Relationship Id="rId7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slide" Target="slide6.xml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26" Type="http://schemas.openxmlformats.org/officeDocument/2006/relationships/image" Target="../media/image37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32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5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29" Type="http://schemas.openxmlformats.org/officeDocument/2006/relationships/slide" Target="slide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oleObject" Target="../embeddings/oleObject3.bin"/><Relationship Id="rId24" Type="http://schemas.openxmlformats.org/officeDocument/2006/relationships/image" Target="../media/image35.png"/><Relationship Id="rId5" Type="http://schemas.openxmlformats.org/officeDocument/2006/relationships/image" Target="../media/image19.jpe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28" Type="http://schemas.openxmlformats.org/officeDocument/2006/relationships/image" Target="../media/image39.png"/><Relationship Id="rId10" Type="http://schemas.openxmlformats.org/officeDocument/2006/relationships/image" Target="../media/image22.jpeg"/><Relationship Id="rId19" Type="http://schemas.openxmlformats.org/officeDocument/2006/relationships/image" Target="../media/image30.png"/><Relationship Id="rId4" Type="http://schemas.openxmlformats.org/officeDocument/2006/relationships/image" Target="../media/image18.jpeg"/><Relationship Id="rId9" Type="http://schemas.openxmlformats.org/officeDocument/2006/relationships/image" Target="../media/image21.png"/><Relationship Id="rId14" Type="http://schemas.openxmlformats.org/officeDocument/2006/relationships/image" Target="../media/image25.jpeg"/><Relationship Id="rId22" Type="http://schemas.openxmlformats.org/officeDocument/2006/relationships/image" Target="../media/image33.png"/><Relationship Id="rId27" Type="http://schemas.openxmlformats.org/officeDocument/2006/relationships/image" Target="../media/image38.png"/><Relationship Id="rId30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48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11" Type="http://schemas.openxmlformats.org/officeDocument/2006/relationships/image" Target="../media/image47.jpeg"/><Relationship Id="rId5" Type="http://schemas.openxmlformats.org/officeDocument/2006/relationships/image" Target="../media/image43.png"/><Relationship Id="rId10" Type="http://schemas.openxmlformats.org/officeDocument/2006/relationships/image" Target="../media/image46.jpeg"/><Relationship Id="rId4" Type="http://schemas.openxmlformats.org/officeDocument/2006/relationships/image" Target="../media/image42.png"/><Relationship Id="rId9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5.png"/><Relationship Id="rId3" Type="http://schemas.openxmlformats.org/officeDocument/2006/relationships/image" Target="../media/image50.png"/><Relationship Id="rId21" Type="http://schemas.openxmlformats.org/officeDocument/2006/relationships/slide" Target="slide2.xml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image" Target="../media/image49.png"/><Relationship Id="rId16" Type="http://schemas.openxmlformats.org/officeDocument/2006/relationships/image" Target="../media/image63.png"/><Relationship Id="rId20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10" Type="http://schemas.openxmlformats.org/officeDocument/2006/relationships/image" Target="../media/image57.png"/><Relationship Id="rId19" Type="http://schemas.openxmlformats.org/officeDocument/2006/relationships/image" Target="../media/image66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18" Type="http://schemas.openxmlformats.org/officeDocument/2006/relationships/image" Target="../media/image64.png"/><Relationship Id="rId3" Type="http://schemas.openxmlformats.org/officeDocument/2006/relationships/image" Target="../media/image49.png"/><Relationship Id="rId21" Type="http://schemas.openxmlformats.org/officeDocument/2006/relationships/slide" Target="slide8.xml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" Type="http://schemas.openxmlformats.org/officeDocument/2006/relationships/slide" Target="slide2.xml"/><Relationship Id="rId16" Type="http://schemas.openxmlformats.org/officeDocument/2006/relationships/image" Target="../media/image62.pn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5" Type="http://schemas.openxmlformats.org/officeDocument/2006/relationships/image" Target="../media/image61.png"/><Relationship Id="rId10" Type="http://schemas.openxmlformats.org/officeDocument/2006/relationships/image" Target="../media/image56.png"/><Relationship Id="rId19" Type="http://schemas.openxmlformats.org/officeDocument/2006/relationships/image" Target="../media/image65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Relationship Id="rId22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70.jpeg"/><Relationship Id="rId3" Type="http://schemas.openxmlformats.org/officeDocument/2006/relationships/image" Target="../media/image68.png"/><Relationship Id="rId7" Type="http://schemas.openxmlformats.org/officeDocument/2006/relationships/image" Target="../media/image57.png"/><Relationship Id="rId12" Type="http://schemas.openxmlformats.org/officeDocument/2006/relationships/slide" Target="slide2.xm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slide" Target="slide8.xml"/><Relationship Id="rId5" Type="http://schemas.openxmlformats.org/officeDocument/2006/relationships/image" Target="../media/image52.png"/><Relationship Id="rId15" Type="http://schemas.openxmlformats.org/officeDocument/2006/relationships/image" Target="../media/image72.png"/><Relationship Id="rId10" Type="http://schemas.openxmlformats.org/officeDocument/2006/relationships/image" Target="../media/image64.png"/><Relationship Id="rId4" Type="http://schemas.openxmlformats.org/officeDocument/2006/relationships/image" Target="../media/image69.png"/><Relationship Id="rId9" Type="http://schemas.openxmlformats.org/officeDocument/2006/relationships/image" Target="../media/image59.png"/><Relationship Id="rId14" Type="http://schemas.openxmlformats.org/officeDocument/2006/relationships/image" Target="../media/image7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slide" Target="slide8.xml"/><Relationship Id="rId3" Type="http://schemas.openxmlformats.org/officeDocument/2006/relationships/image" Target="../media/image50.png"/><Relationship Id="rId7" Type="http://schemas.openxmlformats.org/officeDocument/2006/relationships/image" Target="../media/image60.png"/><Relationship Id="rId12" Type="http://schemas.openxmlformats.org/officeDocument/2006/relationships/image" Target="../media/image6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5.png"/><Relationship Id="rId5" Type="http://schemas.openxmlformats.org/officeDocument/2006/relationships/image" Target="../media/image54.png"/><Relationship Id="rId15" Type="http://schemas.openxmlformats.org/officeDocument/2006/relationships/image" Target="../media/image73.png"/><Relationship Id="rId10" Type="http://schemas.openxmlformats.org/officeDocument/2006/relationships/image" Target="../media/image63.png"/><Relationship Id="rId4" Type="http://schemas.openxmlformats.org/officeDocument/2006/relationships/image" Target="../media/image53.png"/><Relationship Id="rId9" Type="http://schemas.openxmlformats.org/officeDocument/2006/relationships/image" Target="../media/image62.png"/><Relationship Id="rId1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slide" Target="slide6.xml"/><Relationship Id="rId4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12700" y="-11113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053" name="Заголовок 1"/>
          <p:cNvSpPr>
            <a:spLocks noGrp="1"/>
          </p:cNvSpPr>
          <p:nvPr>
            <p:ph type="ctrTitle"/>
          </p:nvPr>
        </p:nvSpPr>
        <p:spPr>
          <a:xfrm>
            <a:off x="785813" y="1071563"/>
            <a:ext cx="7632700" cy="24288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chemeClr val="accent2"/>
                </a:solidFill>
                <a:latin typeface="Arial" charset="0"/>
              </a:rPr>
              <a:t/>
            </a:r>
            <a:br>
              <a:rPr lang="ru-RU" sz="2400" b="1" smtClean="0">
                <a:solidFill>
                  <a:schemeClr val="accent2"/>
                </a:solidFill>
                <a:latin typeface="Arial" charset="0"/>
              </a:rPr>
            </a:br>
            <a:r>
              <a:rPr lang="uk-UA" sz="4800" b="1" smtClean="0">
                <a:solidFill>
                  <a:srgbClr val="FF0000"/>
                </a:solidFill>
              </a:rPr>
              <a:t>Апаратне та програмне забезпечення комп'ютера</a:t>
            </a:r>
            <a:r>
              <a:rPr lang="ru-RU" smtClean="0"/>
              <a:t> </a:t>
            </a:r>
            <a:r>
              <a:rPr lang="ru-RU" sz="4000" smtClean="0">
                <a:latin typeface="Arial" charset="0"/>
              </a:rPr>
              <a:t/>
            </a:r>
            <a:br>
              <a:rPr lang="ru-RU" sz="4000" smtClean="0">
                <a:latin typeface="Arial" charset="0"/>
              </a:rPr>
            </a:br>
            <a:r>
              <a:rPr lang="ru-RU" sz="4000" smtClean="0"/>
              <a:t> </a:t>
            </a:r>
            <a:r>
              <a:rPr lang="uk-UA" sz="4000" smtClean="0">
                <a:latin typeface="Arial" charset="0"/>
              </a:rPr>
              <a:t>інтерактивний тренажер</a:t>
            </a:r>
            <a:r>
              <a:rPr lang="ru-RU" smtClean="0"/>
              <a:t> </a:t>
            </a:r>
          </a:p>
        </p:txBody>
      </p:sp>
      <p:sp>
        <p:nvSpPr>
          <p:cNvPr id="2" name="AutoShape 5"/>
          <p:cNvSpPr>
            <a:spLocks noChangeArrowheads="1"/>
          </p:cNvSpPr>
          <p:nvPr/>
        </p:nvSpPr>
        <p:spPr bwMode="auto">
          <a:xfrm>
            <a:off x="3642206" y="4304168"/>
            <a:ext cx="1783128" cy="62849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>
                  <a:alpha val="44000"/>
                </a:srgbClr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uk-UA" sz="2000">
                <a:solidFill>
                  <a:srgbClr val="FF0000"/>
                </a:solidFill>
                <a:effectLst/>
                <a:latin typeface="Calibri" pitchFamily="34" charset="0"/>
              </a:rPr>
              <a:t>Розпочати</a:t>
            </a:r>
            <a:r>
              <a:rPr lang="ru-RU">
                <a:solidFill>
                  <a:srgbClr val="FF00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2057" name="Text Box 10"/>
          <p:cNvSpPr txBox="1">
            <a:spLocks noChangeArrowheads="1"/>
          </p:cNvSpPr>
          <p:nvPr/>
        </p:nvSpPr>
        <p:spPr bwMode="auto">
          <a:xfrm>
            <a:off x="971600" y="5606660"/>
            <a:ext cx="72739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uk-UA" sz="1400" dirty="0" smtClean="0">
                <a:solidFill>
                  <a:schemeClr val="tx1"/>
                </a:solidFill>
                <a:effectLst/>
              </a:rPr>
              <a:t>ДЕРЖАВНИЙ НАВЧАЛЬНИЙ ЗАКЛАД</a:t>
            </a:r>
          </a:p>
          <a:p>
            <a:pPr>
              <a:spcBef>
                <a:spcPts val="0"/>
              </a:spcBef>
            </a:pPr>
            <a:r>
              <a:rPr lang="uk-UA" sz="1400" dirty="0" smtClean="0">
                <a:solidFill>
                  <a:schemeClr val="tx1"/>
                </a:solidFill>
                <a:effectLst/>
              </a:rPr>
              <a:t>«</a:t>
            </a:r>
            <a:r>
              <a:rPr lang="uk-UA" sz="1400" dirty="0">
                <a:solidFill>
                  <a:schemeClr val="tx1"/>
                </a:solidFill>
                <a:effectLst/>
              </a:rPr>
              <a:t>ХАРКІВСЬКИЙ РЕГІОНАЛЬНИЙ ЦЕНТР ПРОФЕСІЙНОЇ ОСВІТИ ПОЛІГРАФІЧНИХ МЕДІАТЕХНОЛОГІЙ ТА МАШИНОБУДУВАННЯ»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3077" name="Заголовок 1"/>
          <p:cNvSpPr>
            <a:spLocks noGrp="1"/>
          </p:cNvSpPr>
          <p:nvPr>
            <p:ph type="title"/>
          </p:nvPr>
        </p:nvSpPr>
        <p:spPr>
          <a:xfrm>
            <a:off x="684213" y="476250"/>
            <a:ext cx="7632700" cy="1150938"/>
          </a:xfrm>
        </p:spPr>
        <p:txBody>
          <a:bodyPr/>
          <a:lstStyle/>
          <a:p>
            <a:pPr eaLnBrk="1" hangingPunct="1">
              <a:lnSpc>
                <a:spcPct val="75000"/>
              </a:lnSpc>
            </a:pPr>
            <a:r>
              <a:rPr lang="en-US" sz="5400" b="1" smtClean="0">
                <a:solidFill>
                  <a:srgbClr val="FF0000"/>
                </a:solidFill>
              </a:rPr>
              <a:t>C</a:t>
            </a:r>
            <a:r>
              <a:rPr lang="uk-UA" sz="5400" b="1" smtClean="0">
                <a:solidFill>
                  <a:srgbClr val="FF0000"/>
                </a:solidFill>
              </a:rPr>
              <a:t>клад комп'ютера</a:t>
            </a:r>
            <a:r>
              <a:rPr lang="ru-RU" smtClean="0"/>
              <a:t> </a:t>
            </a:r>
            <a:r>
              <a:rPr lang="ru-RU" sz="4000" b="1" smtClean="0">
                <a:solidFill>
                  <a:srgbClr val="FF0000"/>
                </a:solidFill>
                <a:latin typeface="Arial" charset="0"/>
              </a:rPr>
              <a:t/>
            </a:r>
            <a:br>
              <a:rPr lang="ru-RU" sz="4000" b="1" smtClean="0">
                <a:solidFill>
                  <a:srgbClr val="FF0000"/>
                </a:solidFill>
                <a:latin typeface="Arial" charset="0"/>
              </a:rPr>
            </a:br>
            <a:r>
              <a:rPr lang="ru-RU" sz="2800" b="1" smtClean="0">
                <a:solidFill>
                  <a:srgbClr val="009900"/>
                </a:solidFill>
                <a:latin typeface="Arial" charset="0"/>
              </a:rPr>
              <a:t>тест-тренажер</a:t>
            </a:r>
          </a:p>
        </p:txBody>
      </p:sp>
      <p:sp>
        <p:nvSpPr>
          <p:cNvPr id="3078" name="Содержимое 2"/>
          <p:cNvSpPr>
            <a:spLocks noGrp="1"/>
          </p:cNvSpPr>
          <p:nvPr>
            <p:ph idx="1"/>
          </p:nvPr>
        </p:nvSpPr>
        <p:spPr>
          <a:xfrm>
            <a:off x="539750" y="1484313"/>
            <a:ext cx="8208963" cy="4824412"/>
          </a:xfrm>
        </p:spPr>
        <p:txBody>
          <a:bodyPr/>
          <a:lstStyle/>
          <a:p>
            <a:pPr eaLnBrk="1" hangingPunct="1"/>
            <a:r>
              <a:rPr lang="uk-UA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2" action="ppaction://hlinksldjump"/>
              </a:rPr>
              <a:t>Типи</a:t>
            </a:r>
            <a:r>
              <a:rPr lang="ru-RU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2" action="ppaction://hlinksldjump"/>
              </a:rPr>
              <a:t> </a:t>
            </a:r>
            <a:r>
              <a:rPr lang="uk-UA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2" action="ppaction://hlinksldjump"/>
              </a:rPr>
              <a:t>комп’ютерів</a:t>
            </a:r>
            <a:endParaRPr lang="uk-UA" sz="2400" smtClean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cs typeface="Arial" charset="0"/>
                <a:hlinkClick r:id="rId3" action="ppaction://hlinksldjump"/>
              </a:rPr>
              <a:t>Складові системного блоку</a:t>
            </a:r>
            <a:r>
              <a:rPr lang="ru-RU" sz="2400" smtClean="0">
                <a:solidFill>
                  <a:schemeClr val="hlink"/>
                </a:solidFill>
                <a:hlinkClick r:id="rId3" action="ppaction://hlinksldjump"/>
              </a:rPr>
              <a:t> </a:t>
            </a:r>
            <a:r>
              <a:rPr lang="ru-RU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3" action="ppaction://hlinksldjump"/>
              </a:rPr>
              <a:t> </a:t>
            </a:r>
            <a:endParaRPr lang="ru-RU" sz="2400" smtClean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4" action="ppaction://hlinksldjump"/>
              </a:rPr>
              <a:t>Підключення</a:t>
            </a:r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4" action="ppaction://hlinksldjump"/>
              </a:rPr>
              <a:t>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4" action="ppaction://hlinksldjump"/>
              </a:rPr>
              <a:t>кабелів пристроїв до роз’ємів</a:t>
            </a:r>
            <a:r>
              <a:rPr lang="uk-UA" sz="2400" smtClean="0">
                <a:latin typeface="Arial" charset="0"/>
                <a:hlinkClick r:id="rId4" action="ppaction://hlinksldjump"/>
              </a:rPr>
              <a:t> </a:t>
            </a:r>
            <a:endParaRPr lang="ru-RU" sz="2400" smtClean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uk-UA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5" action="ppaction://hlinksldjump"/>
              </a:rPr>
              <a:t>Пам’ять комп’ютера</a:t>
            </a:r>
            <a:r>
              <a:rPr lang="ru-RU" sz="2400" smtClean="0">
                <a:solidFill>
                  <a:schemeClr val="hlink"/>
                </a:solidFill>
                <a:latin typeface="Arial" charset="0"/>
                <a:cs typeface="Arial" charset="0"/>
                <a:hlinkClick r:id="rId5" action="ppaction://hlinksldjump"/>
              </a:rPr>
              <a:t> </a:t>
            </a:r>
            <a:endParaRPr lang="ru-RU" sz="2400" smtClean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6" action="ppaction://hlinksldjump"/>
              </a:rPr>
              <a:t>Пристрої</a:t>
            </a:r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6" action="ppaction://hlinksldjump"/>
              </a:rPr>
              <a:t>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6" action="ppaction://hlinksldjump"/>
              </a:rPr>
              <a:t>введення</a:t>
            </a:r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6" action="ppaction://hlinksldjump"/>
              </a:rPr>
              <a:t>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6" action="ppaction://hlinksldjump"/>
              </a:rPr>
              <a:t>інформації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7" action="ppaction://hlinksldjump"/>
              </a:rPr>
              <a:t>Пристрої</a:t>
            </a:r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7" action="ppaction://hlinksldjump"/>
              </a:rPr>
              <a:t>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7" action="ppaction://hlinksldjump"/>
              </a:rPr>
              <a:t>виведення</a:t>
            </a:r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7" action="ppaction://hlinksldjump"/>
              </a:rPr>
              <a:t>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7" action="ppaction://hlinksldjump"/>
              </a:rPr>
              <a:t>інформації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8" action="ppaction://hlinksldjump"/>
              </a:rPr>
              <a:t>Конфігурація ПК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9" action="ppaction://hlinksldjump"/>
              </a:rPr>
              <a:t>Системне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9" action="ppaction://hlinksldjump"/>
              </a:rPr>
              <a:t>програмне забезпечення (ПЗ) комп'ютера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ru-RU" sz="2400" u="sng" smtClean="0">
                <a:solidFill>
                  <a:schemeClr val="hlink"/>
                </a:solidFill>
                <a:latin typeface="Arial" charset="0"/>
                <a:hlinkClick r:id="rId10" action="ppaction://hlinksldjump"/>
              </a:rPr>
              <a:t>Прикладне </a:t>
            </a:r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10" action="ppaction://hlinksldjump"/>
              </a:rPr>
              <a:t>програмне забезпечення (ПЗ) комп'ютера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11" action="ppaction://hlinksldjump"/>
              </a:rPr>
              <a:t>Файл</a:t>
            </a:r>
            <a:endParaRPr lang="uk-UA" sz="2400" u="sng" smtClean="0">
              <a:solidFill>
                <a:schemeClr val="hlink"/>
              </a:solidFill>
              <a:latin typeface="Arial" charset="0"/>
            </a:endParaRPr>
          </a:p>
          <a:p>
            <a:pPr eaLnBrk="1" hangingPunct="1"/>
            <a:r>
              <a:rPr lang="uk-UA" sz="2400" u="sng" smtClean="0">
                <a:solidFill>
                  <a:schemeClr val="hlink"/>
                </a:solidFill>
                <a:latin typeface="Arial" charset="0"/>
                <a:hlinkClick r:id="rId12" action="ppaction://hlinksldjump"/>
              </a:rPr>
              <a:t>Шлях до файлів</a:t>
            </a:r>
            <a:endParaRPr lang="ru-RU" sz="2400" u="sng" smtClean="0">
              <a:solidFill>
                <a:schemeClr val="hlink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4101" name="Заголовок 3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511175"/>
          </a:xfrm>
        </p:spPr>
        <p:txBody>
          <a:bodyPr/>
          <a:lstStyle/>
          <a:p>
            <a:pPr eaLnBrk="1" hangingPunct="1"/>
            <a:r>
              <a:rPr lang="uk-UA" sz="2400" b="1" smtClean="0">
                <a:latin typeface="Arial" charset="0"/>
              </a:rPr>
              <a:t>Вкажи настільний комп'ютер</a:t>
            </a:r>
            <a:r>
              <a:rPr lang="ru-RU" smtClean="0"/>
              <a:t> </a:t>
            </a:r>
          </a:p>
        </p:txBody>
      </p:sp>
      <p:grpSp>
        <p:nvGrpSpPr>
          <p:cNvPr id="4102" name="Group 21"/>
          <p:cNvGrpSpPr>
            <a:grpSpLocks/>
          </p:cNvGrpSpPr>
          <p:nvPr/>
        </p:nvGrpSpPr>
        <p:grpSpPr bwMode="auto">
          <a:xfrm>
            <a:off x="3492500" y="2276475"/>
            <a:ext cx="2398713" cy="2041525"/>
            <a:chOff x="2109" y="1253"/>
            <a:chExt cx="1511" cy="1286"/>
          </a:xfrm>
        </p:grpSpPr>
        <p:pic>
          <p:nvPicPr>
            <p:cNvPr id="4113" name="Овал 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09" y="1253"/>
              <a:ext cx="1511" cy="1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14" name="Text Box 7"/>
            <p:cNvSpPr txBox="1">
              <a:spLocks noChangeArrowheads="1"/>
            </p:cNvSpPr>
            <p:nvPr/>
          </p:nvSpPr>
          <p:spPr bwMode="auto">
            <a:xfrm>
              <a:off x="2330" y="1450"/>
              <a:ext cx="1140" cy="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uk-UA">
                  <a:solidFill>
                    <a:srgbClr val="002060"/>
                  </a:solidFill>
                  <a:effectLst/>
                  <a:latin typeface="Calibri" pitchFamily="34" charset="0"/>
                </a:rPr>
                <a:t>Настільний комп’ютер</a:t>
              </a:r>
            </a:p>
          </p:txBody>
        </p:sp>
      </p:grpSp>
      <p:pic>
        <p:nvPicPr>
          <p:cNvPr id="2" name="Рисунок 6" descr="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425" y="4581525"/>
            <a:ext cx="1801813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38" y="1357313"/>
            <a:ext cx="1581150" cy="14176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484313"/>
            <a:ext cx="1143000" cy="11969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1000125" y="3571875"/>
            <a:ext cx="1643063" cy="857250"/>
          </a:xfrm>
          <a:prstGeom prst="round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400">
                <a:solidFill>
                  <a:srgbClr val="262626"/>
                </a:solidFill>
                <a:effectLst/>
                <a:cs typeface="Arial" charset="0"/>
              </a:rPr>
              <a:t>Мобільний навігатор</a:t>
            </a:r>
            <a:r>
              <a:rPr lang="ru-RU" sz="1400">
                <a:solidFill>
                  <a:srgbClr val="262626"/>
                </a:solidFill>
                <a:effectLst/>
                <a:cs typeface="Arial" charset="0"/>
              </a:rPr>
              <a:t/>
            </a:r>
            <a:br>
              <a:rPr lang="ru-RU" sz="1400">
                <a:solidFill>
                  <a:srgbClr val="262626"/>
                </a:solidFill>
                <a:effectLst/>
                <a:cs typeface="Arial" charset="0"/>
              </a:rPr>
            </a:br>
            <a:r>
              <a:rPr lang="ru-RU" sz="1400">
                <a:solidFill>
                  <a:srgbClr val="262626"/>
                </a:solidFill>
                <a:effectLst/>
                <a:cs typeface="Arial" charset="0"/>
              </a:rPr>
              <a:t>(КПК + </a:t>
            </a:r>
            <a:r>
              <a:rPr lang="en-US" sz="1400">
                <a:solidFill>
                  <a:srgbClr val="002060"/>
                </a:solidFill>
                <a:effectLst/>
                <a:cs typeface="Arial" charset="0"/>
              </a:rPr>
              <a:t>GPS)</a:t>
            </a:r>
            <a:endParaRPr lang="ru-RU" sz="1400">
              <a:solidFill>
                <a:srgbClr val="002060"/>
              </a:solidFill>
              <a:effectLst/>
              <a:cs typeface="Arial" charset="0"/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213" y="4652963"/>
            <a:ext cx="1214437" cy="1214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20" name="Блок-схема: магнитный диск 19"/>
          <p:cNvSpPr/>
          <p:nvPr/>
        </p:nvSpPr>
        <p:spPr>
          <a:xfrm>
            <a:off x="4500563" y="6357938"/>
            <a:ext cx="285750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19" name="Стрелка вправо 18">
            <a:hlinkClick r:id="rId7" action="ppaction://hlinksldjump"/>
          </p:cNvPr>
          <p:cNvSpPr/>
          <p:nvPr/>
        </p:nvSpPr>
        <p:spPr>
          <a:xfrm>
            <a:off x="4643438" y="6286500"/>
            <a:ext cx="1008062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18" name="Стрелка вправо 17">
            <a:hlinkClick r:id="rId8" action="ppaction://hlinksldjump"/>
          </p:cNvPr>
          <p:cNvSpPr/>
          <p:nvPr/>
        </p:nvSpPr>
        <p:spPr>
          <a:xfrm flipH="1">
            <a:off x="3714750" y="6286500"/>
            <a:ext cx="9286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300" u="sng">
                <a:solidFill>
                  <a:schemeClr val="hlink"/>
                </a:solidFill>
                <a:effectLst/>
                <a:cs typeface="Arial" charset="0"/>
              </a:rPr>
              <a:t>Меню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427538" y="1268413"/>
            <a:ext cx="1643062" cy="714375"/>
          </a:xfrm>
          <a:prstGeom prst="round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002060"/>
                </a:solidFill>
                <a:effectLst/>
                <a:cs typeface="Arial" charset="0"/>
              </a:rPr>
              <a:t>ноутбук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659563" y="2997200"/>
            <a:ext cx="1571625" cy="858838"/>
          </a:xfrm>
          <a:prstGeom prst="round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400">
              <a:solidFill>
                <a:srgbClr val="002060"/>
              </a:solidFill>
              <a:effectLst/>
              <a:cs typeface="Arial" charset="0"/>
            </a:endParaRPr>
          </a:p>
          <a:p>
            <a:r>
              <a:rPr lang="ru-RU" sz="1400">
                <a:solidFill>
                  <a:srgbClr val="002060"/>
                </a:solidFill>
                <a:effectLst/>
                <a:cs typeface="Arial" charset="0"/>
              </a:rPr>
              <a:t>КПК</a:t>
            </a:r>
            <a:br>
              <a:rPr lang="ru-RU" sz="1400">
                <a:solidFill>
                  <a:srgbClr val="002060"/>
                </a:solidFill>
                <a:effectLst/>
                <a:cs typeface="Arial" charset="0"/>
              </a:rPr>
            </a:br>
            <a:r>
              <a:rPr lang="ru-RU" sz="1400">
                <a:solidFill>
                  <a:srgbClr val="002060"/>
                </a:solidFill>
                <a:effectLst/>
                <a:cs typeface="Arial" charset="0"/>
              </a:rPr>
              <a:t> (</a:t>
            </a:r>
            <a:r>
              <a:rPr lang="uk-UA" sz="1400">
                <a:solidFill>
                  <a:srgbClr val="002060"/>
                </a:solidFill>
                <a:effectLst/>
                <a:cs typeface="Arial" charset="0"/>
              </a:rPr>
              <a:t>кишеньковий</a:t>
            </a:r>
            <a:r>
              <a:rPr lang="ru-RU" sz="1400">
                <a:solidFill>
                  <a:srgbClr val="002060"/>
                </a:solidFill>
                <a:effectLst/>
                <a:cs typeface="Arial" charset="0"/>
              </a:rPr>
              <a:t> ПК)</a:t>
            </a:r>
          </a:p>
          <a:p>
            <a:r>
              <a:rPr lang="ru-RU" sz="1400">
                <a:solidFill>
                  <a:srgbClr val="002060"/>
                </a:solidFill>
                <a:effectLst/>
                <a:cs typeface="Arial" charset="0"/>
              </a:rPr>
              <a:t> </a:t>
            </a:r>
            <a:endParaRPr lang="ru-RU">
              <a:solidFill>
                <a:srgbClr val="002060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1783 -0.05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" y="-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9496 0.080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4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-0.22049 0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0.20868 -0.1094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Скругленный прямоугольник 27"/>
          <p:cNvSpPr/>
          <p:nvPr/>
        </p:nvSpPr>
        <p:spPr>
          <a:xfrm>
            <a:off x="12700" y="-1270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44037" name="Заголовок 3"/>
          <p:cNvSpPr>
            <a:spLocks noGrp="1"/>
          </p:cNvSpPr>
          <p:nvPr>
            <p:ph type="title" idx="4294967295"/>
          </p:nvPr>
        </p:nvSpPr>
        <p:spPr>
          <a:xfrm>
            <a:off x="395288" y="404813"/>
            <a:ext cx="8229600" cy="511175"/>
          </a:xfrm>
        </p:spPr>
        <p:txBody>
          <a:bodyPr/>
          <a:lstStyle/>
          <a:p>
            <a:pPr eaLnBrk="1" hangingPunct="1"/>
            <a:r>
              <a:rPr lang="uk-UA" sz="2400" b="1" smtClean="0"/>
              <a:t>Вибери складові системного блоку:</a:t>
            </a:r>
            <a:endParaRPr lang="uk-UA" sz="2400" smtClean="0"/>
          </a:p>
        </p:txBody>
      </p:sp>
      <p:pic>
        <p:nvPicPr>
          <p:cNvPr id="44038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1125538"/>
            <a:ext cx="2146300" cy="18573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1341438"/>
            <a:ext cx="1263650" cy="11207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6" name="AutoShape 14"/>
          <p:cNvSpPr>
            <a:spLocks noChangeArrowheads="1"/>
          </p:cNvSpPr>
          <p:nvPr/>
        </p:nvSpPr>
        <p:spPr bwMode="auto">
          <a:xfrm>
            <a:off x="571500" y="835025"/>
            <a:ext cx="1552575" cy="361950"/>
          </a:xfrm>
          <a:prstGeom prst="wedgeRoundRectCallout">
            <a:avLst>
              <a:gd name="adj1" fmla="val 15032"/>
              <a:gd name="adj2" fmla="val 100875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блок живлення</a:t>
            </a:r>
          </a:p>
        </p:txBody>
      </p:sp>
      <p:pic>
        <p:nvPicPr>
          <p:cNvPr id="51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9700" y="4508500"/>
            <a:ext cx="2822575" cy="18573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8" name="AutoShape 15"/>
          <p:cNvSpPr>
            <a:spLocks noChangeArrowheads="1"/>
          </p:cNvSpPr>
          <p:nvPr/>
        </p:nvSpPr>
        <p:spPr bwMode="auto">
          <a:xfrm>
            <a:off x="7164388" y="5876925"/>
            <a:ext cx="1265237" cy="301625"/>
          </a:xfrm>
          <a:prstGeom prst="wedgeRoundRectCallout">
            <a:avLst>
              <a:gd name="adj1" fmla="val -11856"/>
              <a:gd name="adj2" fmla="val -205792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відеокарта</a:t>
            </a:r>
          </a:p>
        </p:txBody>
      </p:sp>
      <p:pic>
        <p:nvPicPr>
          <p:cNvPr id="51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076700"/>
            <a:ext cx="2671763" cy="18573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2" name="AutoShape 18"/>
          <p:cNvSpPr>
            <a:spLocks noChangeArrowheads="1"/>
          </p:cNvSpPr>
          <p:nvPr/>
        </p:nvSpPr>
        <p:spPr bwMode="auto">
          <a:xfrm>
            <a:off x="323850" y="6092825"/>
            <a:ext cx="2019300" cy="292100"/>
          </a:xfrm>
          <a:prstGeom prst="wedgeRoundRectCallout">
            <a:avLst>
              <a:gd name="adj1" fmla="val -12657"/>
              <a:gd name="adj2" fmla="val -124458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материнська плата</a:t>
            </a:r>
          </a:p>
        </p:txBody>
      </p: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2060575"/>
            <a:ext cx="1230313" cy="11414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4" name="AutoShape 19"/>
          <p:cNvSpPr>
            <a:spLocks noChangeArrowheads="1"/>
          </p:cNvSpPr>
          <p:nvPr/>
        </p:nvSpPr>
        <p:spPr bwMode="auto">
          <a:xfrm>
            <a:off x="7524750" y="1484313"/>
            <a:ext cx="1366838" cy="360362"/>
          </a:xfrm>
          <a:prstGeom prst="wedgeRoundRectCallout">
            <a:avLst>
              <a:gd name="adj1" fmla="val -16551"/>
              <a:gd name="adj2" fmla="val 190088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процесор</a:t>
            </a:r>
          </a:p>
        </p:txBody>
      </p:sp>
      <p:pic>
        <p:nvPicPr>
          <p:cNvPr id="15" name="Picture 1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188" y="2420938"/>
            <a:ext cx="1571625" cy="12303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755650" y="3716338"/>
            <a:ext cx="1192213" cy="360362"/>
          </a:xfrm>
          <a:prstGeom prst="wedgeRoundRectCallout">
            <a:avLst>
              <a:gd name="adj1" fmla="val -8347"/>
              <a:gd name="adj2" fmla="val -153805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вінчестер</a:t>
            </a:r>
          </a:p>
        </p:txBody>
      </p:sp>
      <p:pic>
        <p:nvPicPr>
          <p:cNvPr id="5136" name="Picture 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4581525"/>
            <a:ext cx="1550988" cy="11636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3851275" y="5589588"/>
            <a:ext cx="1357313" cy="500062"/>
          </a:xfrm>
          <a:prstGeom prst="wedgeRoundRectCallout">
            <a:avLst>
              <a:gd name="adj1" fmla="val -12690"/>
              <a:gd name="adj2" fmla="val -107778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  <a:latin typeface="Calibri" pitchFamily="34" charset="0"/>
              </a:rPr>
              <a:t>оперативна пам’ять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 rot="-876479">
            <a:off x="5435600" y="3357563"/>
            <a:ext cx="1368425" cy="1512887"/>
            <a:chOff x="3250" y="2037"/>
            <a:chExt cx="1550" cy="1140"/>
          </a:xfrm>
        </p:grpSpPr>
        <p:pic>
          <p:nvPicPr>
            <p:cNvPr id="44052" name="Picture 10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75" y="2558"/>
              <a:ext cx="825" cy="6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</p:pic>
        <p:sp>
          <p:nvSpPr>
            <p:cNvPr id="44053" name="Freeform 11"/>
            <p:cNvSpPr>
              <a:spLocks/>
            </p:cNvSpPr>
            <p:nvPr/>
          </p:nvSpPr>
          <p:spPr bwMode="auto">
            <a:xfrm>
              <a:off x="3250" y="2037"/>
              <a:ext cx="738" cy="535"/>
            </a:xfrm>
            <a:custGeom>
              <a:avLst/>
              <a:gdLst>
                <a:gd name="T0" fmla="*/ 738 w 738"/>
                <a:gd name="T1" fmla="*/ 535 h 535"/>
                <a:gd name="T2" fmla="*/ 664 w 738"/>
                <a:gd name="T3" fmla="*/ 485 h 535"/>
                <a:gd name="T4" fmla="*/ 568 w 738"/>
                <a:gd name="T5" fmla="*/ 465 h 535"/>
                <a:gd name="T6" fmla="*/ 318 w 738"/>
                <a:gd name="T7" fmla="*/ 475 h 535"/>
                <a:gd name="T8" fmla="*/ 54 w 738"/>
                <a:gd name="T9" fmla="*/ 467 h 535"/>
                <a:gd name="T10" fmla="*/ 12 w 738"/>
                <a:gd name="T11" fmla="*/ 182 h 535"/>
                <a:gd name="T12" fmla="*/ 0 w 738"/>
                <a:gd name="T13" fmla="*/ 0 h 5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8"/>
                <a:gd name="T22" fmla="*/ 0 h 535"/>
                <a:gd name="T23" fmla="*/ 738 w 738"/>
                <a:gd name="T24" fmla="*/ 535 h 53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8" h="535">
                  <a:moveTo>
                    <a:pt x="738" y="535"/>
                  </a:moveTo>
                  <a:cubicBezTo>
                    <a:pt x="725" y="527"/>
                    <a:pt x="692" y="497"/>
                    <a:pt x="664" y="485"/>
                  </a:cubicBezTo>
                  <a:cubicBezTo>
                    <a:pt x="636" y="473"/>
                    <a:pt x="626" y="467"/>
                    <a:pt x="568" y="465"/>
                  </a:cubicBezTo>
                  <a:cubicBezTo>
                    <a:pt x="510" y="463"/>
                    <a:pt x="404" y="475"/>
                    <a:pt x="318" y="475"/>
                  </a:cubicBezTo>
                  <a:cubicBezTo>
                    <a:pt x="232" y="475"/>
                    <a:pt x="105" y="516"/>
                    <a:pt x="54" y="467"/>
                  </a:cubicBezTo>
                  <a:cubicBezTo>
                    <a:pt x="3" y="418"/>
                    <a:pt x="21" y="260"/>
                    <a:pt x="12" y="182"/>
                  </a:cubicBezTo>
                  <a:cubicBezTo>
                    <a:pt x="3" y="104"/>
                    <a:pt x="2" y="38"/>
                    <a:pt x="0" y="0"/>
                  </a:cubicBezTo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uk-UA"/>
            </a:p>
          </p:txBody>
        </p:sp>
      </p:grpSp>
      <p:pic>
        <p:nvPicPr>
          <p:cNvPr id="5140" name="Picture 2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904967">
            <a:off x="5724525" y="765175"/>
            <a:ext cx="1873250" cy="16605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25" name="Стрелка вправо 24"/>
          <p:cNvSpPr/>
          <p:nvPr/>
        </p:nvSpPr>
        <p:spPr>
          <a:xfrm rot="19315305">
            <a:off x="2135188" y="2538413"/>
            <a:ext cx="1352550" cy="20796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6" name="Стрелка вправо 25"/>
          <p:cNvSpPr/>
          <p:nvPr/>
        </p:nvSpPr>
        <p:spPr>
          <a:xfrm rot="21432452">
            <a:off x="2003425" y="1603375"/>
            <a:ext cx="1281113" cy="17462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18145215">
            <a:off x="2635250" y="3563938"/>
            <a:ext cx="1590675" cy="1587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9" name="Стрелка вправо 28"/>
          <p:cNvSpPr>
            <a:spLocks noChangeArrowheads="1"/>
          </p:cNvSpPr>
          <p:nvPr/>
        </p:nvSpPr>
        <p:spPr bwMode="auto">
          <a:xfrm rot="-5400000">
            <a:off x="3425826" y="3783012"/>
            <a:ext cx="1714500" cy="1428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5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solidFill>
                <a:schemeClr val="lt1"/>
              </a:solidFill>
              <a:effectLst/>
              <a:latin typeface="+mn-lt"/>
              <a:cs typeface="+mn-cs"/>
            </a:endParaRPr>
          </a:p>
        </p:txBody>
      </p:sp>
      <p:sp>
        <p:nvSpPr>
          <p:cNvPr id="31" name="Стрелка вправо 30"/>
          <p:cNvSpPr>
            <a:spLocks noChangeArrowheads="1"/>
          </p:cNvSpPr>
          <p:nvPr/>
        </p:nvSpPr>
        <p:spPr bwMode="auto">
          <a:xfrm rot="-10403535">
            <a:off x="5508625" y="2492375"/>
            <a:ext cx="1539875" cy="169863"/>
          </a:xfrm>
          <a:prstGeom prst="rightArrow">
            <a:avLst>
              <a:gd name="adj1" fmla="val 50000"/>
              <a:gd name="adj2" fmla="val 35758"/>
            </a:avLst>
          </a:prstGeom>
          <a:solidFill>
            <a:srgbClr val="00B05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solidFill>
                <a:schemeClr val="lt1"/>
              </a:solidFill>
              <a:effectLst/>
              <a:latin typeface="+mn-lt"/>
              <a:cs typeface="+mn-cs"/>
            </a:endParaRP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851400" y="6357938"/>
            <a:ext cx="309563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34" name="Стрелка вправо 33">
            <a:hlinkClick r:id="rId11" action="ppaction://hlinksldjump"/>
          </p:cNvPr>
          <p:cNvSpPr/>
          <p:nvPr/>
        </p:nvSpPr>
        <p:spPr>
          <a:xfrm>
            <a:off x="5006975" y="6286500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35" name="Стрелка вправо 34">
            <a:hlinkClick r:id="rId12" action="ppaction://hlinksldjump"/>
          </p:cNvPr>
          <p:cNvSpPr/>
          <p:nvPr/>
        </p:nvSpPr>
        <p:spPr>
          <a:xfrm flipH="1">
            <a:off x="4000500" y="6286500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12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30" name="Стрелка вправо 29"/>
          <p:cNvSpPr>
            <a:spLocks noChangeArrowheads="1"/>
          </p:cNvSpPr>
          <p:nvPr/>
        </p:nvSpPr>
        <p:spPr bwMode="auto">
          <a:xfrm rot="14492394">
            <a:off x="4123531" y="4074319"/>
            <a:ext cx="2376488" cy="215900"/>
          </a:xfrm>
          <a:prstGeom prst="rightArrow">
            <a:avLst>
              <a:gd name="adj1" fmla="val 50000"/>
              <a:gd name="adj2" fmla="val 39800"/>
            </a:avLst>
          </a:prstGeom>
          <a:solidFill>
            <a:srgbClr val="00B05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solidFill>
                <a:schemeClr val="lt1"/>
              </a:solidFill>
              <a:effectLst/>
              <a:latin typeface="+mn-lt"/>
              <a:cs typeface="+mn-cs"/>
            </a:endParaRPr>
          </a:p>
        </p:txBody>
      </p:sp>
      <p:pic>
        <p:nvPicPr>
          <p:cNvPr id="44064" name="Picture 32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9925" y="3789363"/>
            <a:ext cx="1657350" cy="776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  <a:effectLst/>
        </p:spPr>
      </p:pic>
      <p:sp>
        <p:nvSpPr>
          <p:cNvPr id="4" name="Стрелка вправо 30"/>
          <p:cNvSpPr>
            <a:spLocks noChangeArrowheads="1"/>
          </p:cNvSpPr>
          <p:nvPr/>
        </p:nvSpPr>
        <p:spPr bwMode="auto">
          <a:xfrm rot="-9138932">
            <a:off x="5219700" y="3429000"/>
            <a:ext cx="1828800" cy="169863"/>
          </a:xfrm>
          <a:prstGeom prst="rightArrow">
            <a:avLst>
              <a:gd name="adj1" fmla="val 50000"/>
              <a:gd name="adj2" fmla="val 42467"/>
            </a:avLst>
          </a:prstGeom>
          <a:solidFill>
            <a:srgbClr val="00B05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solidFill>
                <a:schemeClr val="lt1"/>
              </a:solidFill>
              <a:effectLst/>
              <a:latin typeface="+mn-lt"/>
              <a:cs typeface="+mn-cs"/>
            </a:endParaRPr>
          </a:p>
        </p:txBody>
      </p:sp>
      <p:sp>
        <p:nvSpPr>
          <p:cNvPr id="5" name="AutoShape 19"/>
          <p:cNvSpPr>
            <a:spLocks noChangeArrowheads="1"/>
          </p:cNvSpPr>
          <p:nvPr/>
        </p:nvSpPr>
        <p:spPr bwMode="auto">
          <a:xfrm>
            <a:off x="7019925" y="3141663"/>
            <a:ext cx="1223963" cy="574675"/>
          </a:xfrm>
          <a:prstGeom prst="wedgeRoundRectCallout">
            <a:avLst>
              <a:gd name="adj1" fmla="val -19259"/>
              <a:gd name="adj2" fmla="val 79833"/>
              <a:gd name="adj3" fmla="val 16667"/>
            </a:avLst>
          </a:prstGeom>
          <a:solidFill>
            <a:srgbClr val="E3F066"/>
          </a:solidFill>
          <a:ln w="28575">
            <a:solidFill>
              <a:srgbClr val="00B050"/>
            </a:solidFill>
            <a:miter lim="800000"/>
            <a:headEnd/>
            <a:tailEnd type="none" w="lg" len="lg"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uk-UA" sz="1400" b="0">
                <a:solidFill>
                  <a:schemeClr val="tx1"/>
                </a:solidFill>
                <a:effectLst/>
              </a:rPr>
              <a:t>дисковод для дискет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1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" dur="1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" dur="1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1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1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1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1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1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9" dur="1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0" dur="1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1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1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2" dur="1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3" dur="1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5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44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1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9" dur="1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0" dur="1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1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64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2" grpId="0" animBg="1"/>
      <p:bldP spid="14" grpId="0" animBg="1"/>
      <p:bldP spid="16" grpId="0" animBg="1"/>
      <p:bldP spid="18" grpId="0" animBg="1"/>
      <p:bldP spid="25" grpId="0" animBg="1"/>
      <p:bldP spid="27" grpId="0" animBg="1"/>
      <p:bldP spid="29" grpId="0" animBg="1"/>
      <p:bldP spid="31" grpId="0" animBg="1"/>
      <p:bldP spid="30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8313" y="33337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>
                <a:solidFill>
                  <a:schemeClr val="tx1"/>
                </a:solidFill>
                <a:effectLst/>
              </a:rPr>
              <a:t>Системний блок: порти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1196975"/>
            <a:ext cx="3552825" cy="51800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  <a:effectLst/>
        </p:spPr>
      </p:pic>
      <p:sp>
        <p:nvSpPr>
          <p:cNvPr id="45061" name="AutoShape 5"/>
          <p:cNvSpPr>
            <a:spLocks noChangeArrowheads="1"/>
          </p:cNvSpPr>
          <p:nvPr/>
        </p:nvSpPr>
        <p:spPr bwMode="auto">
          <a:xfrm>
            <a:off x="6443663" y="1747838"/>
            <a:ext cx="1536700" cy="930275"/>
          </a:xfrm>
          <a:prstGeom prst="wedgeRoundRectCallout">
            <a:avLst>
              <a:gd name="adj1" fmla="val -97625"/>
              <a:gd name="adj2" fmla="val 38736"/>
              <a:gd name="adj3" fmla="val 16667"/>
            </a:avLst>
          </a:prstGeom>
          <a:solidFill>
            <a:srgbClr val="FFFFCC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uk-UA" b="0">
                <a:solidFill>
                  <a:schemeClr val="tx1"/>
                </a:solidFill>
                <a:effectLst/>
              </a:rPr>
              <a:t>вкл/викл</a:t>
            </a:r>
            <a:br>
              <a:rPr lang="uk-UA" b="0">
                <a:solidFill>
                  <a:schemeClr val="tx1"/>
                </a:solidFill>
                <a:effectLst/>
              </a:rPr>
            </a:br>
            <a:r>
              <a:rPr lang="uk-UA" b="0">
                <a:solidFill>
                  <a:schemeClr val="tx1"/>
                </a:solidFill>
                <a:effectLst/>
              </a:rPr>
              <a:t>блок живлення</a:t>
            </a:r>
          </a:p>
        </p:txBody>
      </p:sp>
      <p:grpSp>
        <p:nvGrpSpPr>
          <p:cNvPr id="45062" name="Group 6"/>
          <p:cNvGrpSpPr>
            <a:grpSpLocks/>
          </p:cNvGrpSpPr>
          <p:nvPr/>
        </p:nvGrpSpPr>
        <p:grpSpPr bwMode="auto">
          <a:xfrm>
            <a:off x="755650" y="1341438"/>
            <a:ext cx="3241675" cy="2212975"/>
            <a:chOff x="173" y="514"/>
            <a:chExt cx="2302" cy="1715"/>
          </a:xfrm>
        </p:grpSpPr>
        <p:grpSp>
          <p:nvGrpSpPr>
            <p:cNvPr id="45063" name="Group 7"/>
            <p:cNvGrpSpPr>
              <a:grpSpLocks/>
            </p:cNvGrpSpPr>
            <p:nvPr/>
          </p:nvGrpSpPr>
          <p:grpSpPr bwMode="auto">
            <a:xfrm>
              <a:off x="173" y="1032"/>
              <a:ext cx="2302" cy="1197"/>
              <a:chOff x="173" y="1032"/>
              <a:chExt cx="2302" cy="1197"/>
            </a:xfrm>
          </p:grpSpPr>
          <p:grpSp>
            <p:nvGrpSpPr>
              <p:cNvPr id="45064" name="Group 8"/>
              <p:cNvGrpSpPr>
                <a:grpSpLocks/>
              </p:cNvGrpSpPr>
              <p:nvPr/>
            </p:nvGrpSpPr>
            <p:grpSpPr bwMode="auto">
              <a:xfrm>
                <a:off x="822" y="1131"/>
                <a:ext cx="1653" cy="1098"/>
                <a:chOff x="822" y="1131"/>
                <a:chExt cx="1653" cy="1098"/>
              </a:xfrm>
            </p:grpSpPr>
            <p:sp>
              <p:nvSpPr>
                <p:cNvPr id="45065" name="Freeform 9"/>
                <p:cNvSpPr>
                  <a:spLocks/>
                </p:cNvSpPr>
                <p:nvPr/>
              </p:nvSpPr>
              <p:spPr bwMode="auto">
                <a:xfrm>
                  <a:off x="837" y="1131"/>
                  <a:ext cx="1638" cy="1098"/>
                </a:xfrm>
                <a:custGeom>
                  <a:avLst/>
                  <a:gdLst/>
                  <a:ahLst/>
                  <a:cxnLst>
                    <a:cxn ang="0">
                      <a:pos x="1625" y="892"/>
                    </a:cxn>
                    <a:cxn ang="0">
                      <a:pos x="1261" y="0"/>
                    </a:cxn>
                    <a:cxn ang="0">
                      <a:pos x="0" y="604"/>
                    </a:cxn>
                    <a:cxn ang="0">
                      <a:pos x="1104" y="1098"/>
                    </a:cxn>
                    <a:cxn ang="0">
                      <a:pos x="1638" y="1098"/>
                    </a:cxn>
                    <a:cxn ang="0">
                      <a:pos x="1625" y="892"/>
                    </a:cxn>
                  </a:cxnLst>
                  <a:rect l="0" t="0" r="r" b="b"/>
                  <a:pathLst>
                    <a:path w="1638" h="1098">
                      <a:moveTo>
                        <a:pt x="1625" y="892"/>
                      </a:moveTo>
                      <a:lnTo>
                        <a:pt x="1261" y="0"/>
                      </a:lnTo>
                      <a:lnTo>
                        <a:pt x="0" y="604"/>
                      </a:lnTo>
                      <a:lnTo>
                        <a:pt x="1104" y="1098"/>
                      </a:lnTo>
                      <a:lnTo>
                        <a:pt x="1638" y="1098"/>
                      </a:lnTo>
                      <a:lnTo>
                        <a:pt x="1625" y="892"/>
                      </a:lnTo>
                      <a:close/>
                    </a:path>
                  </a:pathLst>
                </a:custGeom>
                <a:solidFill>
                  <a:srgbClr val="CCFFFF">
                    <a:alpha val="49001"/>
                  </a:srgbClr>
                </a:solidFill>
                <a:ln w="63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/>
                <a:lstStyle/>
                <a:p>
                  <a:endParaRPr lang="uk-UA"/>
                </a:p>
              </p:txBody>
            </p:sp>
            <p:pic>
              <p:nvPicPr>
                <p:cNvPr id="45066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822" y="1138"/>
                  <a:ext cx="1272" cy="598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 type="none" w="lg" len="lg"/>
                </a:ln>
                <a:effectLst/>
              </p:spPr>
            </p:pic>
          </p:grpSp>
          <p:graphicFrame>
            <p:nvGraphicFramePr>
              <p:cNvPr id="45067" name="Object 11"/>
              <p:cNvGraphicFramePr>
                <a:graphicFrameLocks noChangeAspect="1"/>
              </p:cNvGraphicFramePr>
              <p:nvPr/>
            </p:nvGraphicFramePr>
            <p:xfrm>
              <a:off x="173" y="1277"/>
              <a:ext cx="606" cy="373"/>
            </p:xfrm>
            <a:graphic>
              <a:graphicData uri="http://schemas.openxmlformats.org/presentationml/2006/ole">
                <p:oleObj spid="_x0000_s45067" name="Image" r:id="rId6" imgW="2539683" imgH="1561905" progId="Photoshop.Image.10">
                  <p:embed/>
                </p:oleObj>
              </a:graphicData>
            </a:graphic>
          </p:graphicFrame>
          <p:graphicFrame>
            <p:nvGraphicFramePr>
              <p:cNvPr id="45068" name="Object 12"/>
              <p:cNvGraphicFramePr>
                <a:graphicFrameLocks noChangeAspect="1"/>
              </p:cNvGraphicFramePr>
              <p:nvPr/>
            </p:nvGraphicFramePr>
            <p:xfrm>
              <a:off x="1747" y="1032"/>
              <a:ext cx="462" cy="360"/>
            </p:xfrm>
            <a:graphic>
              <a:graphicData uri="http://schemas.openxmlformats.org/presentationml/2006/ole">
                <p:oleObj spid="_x0000_s45068" name="Image" r:id="rId7" imgW="3504762" imgH="2730159" progId="Photoshop.Image.10">
                  <p:embed/>
                </p:oleObj>
              </a:graphicData>
            </a:graphic>
          </p:graphicFrame>
        </p:grpSp>
        <p:sp>
          <p:nvSpPr>
            <p:cNvPr id="45069" name="AutoShape 13"/>
            <p:cNvSpPr>
              <a:spLocks noChangeArrowheads="1"/>
            </p:cNvSpPr>
            <p:nvPr/>
          </p:nvSpPr>
          <p:spPr bwMode="auto">
            <a:xfrm>
              <a:off x="205" y="514"/>
              <a:ext cx="734" cy="549"/>
            </a:xfrm>
            <a:prstGeom prst="wedgeRoundRectCallout">
              <a:avLst>
                <a:gd name="adj1" fmla="val 65667"/>
                <a:gd name="adj2" fmla="val 79144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ru-RU" b="0">
                  <a:solidFill>
                    <a:schemeClr val="tx1"/>
                  </a:solidFill>
                  <a:effectLst/>
                </a:rPr>
                <a:t>порти </a:t>
              </a:r>
              <a:r>
                <a:rPr lang="en-US" b="0">
                  <a:solidFill>
                    <a:schemeClr val="tx1"/>
                  </a:solidFill>
                  <a:effectLst/>
                </a:rPr>
                <a:t>PS/2</a:t>
              </a:r>
              <a:endParaRPr lang="ru-RU" b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45070" name="Group 14"/>
          <p:cNvGrpSpPr>
            <a:grpSpLocks/>
          </p:cNvGrpSpPr>
          <p:nvPr/>
        </p:nvGrpSpPr>
        <p:grpSpPr bwMode="auto">
          <a:xfrm>
            <a:off x="3567113" y="2781300"/>
            <a:ext cx="5576887" cy="2036763"/>
            <a:chOff x="2181" y="1789"/>
            <a:chExt cx="3579" cy="1355"/>
          </a:xfrm>
        </p:grpSpPr>
        <p:sp>
          <p:nvSpPr>
            <p:cNvPr id="45071" name="Freeform 15"/>
            <p:cNvSpPr>
              <a:spLocks/>
            </p:cNvSpPr>
            <p:nvPr/>
          </p:nvSpPr>
          <p:spPr bwMode="auto">
            <a:xfrm>
              <a:off x="2181" y="1810"/>
              <a:ext cx="1851" cy="1296"/>
            </a:xfrm>
            <a:custGeom>
              <a:avLst/>
              <a:gdLst/>
              <a:ahLst/>
              <a:cxnLst>
                <a:cxn ang="0">
                  <a:pos x="1488" y="0"/>
                </a:cxn>
                <a:cxn ang="0">
                  <a:pos x="0" y="569"/>
                </a:cxn>
                <a:cxn ang="0">
                  <a:pos x="0" y="1296"/>
                </a:cxn>
                <a:cxn ang="0">
                  <a:pos x="219" y="1296"/>
                </a:cxn>
                <a:cxn ang="0">
                  <a:pos x="1508" y="1262"/>
                </a:cxn>
                <a:cxn ang="0">
                  <a:pos x="1851" y="611"/>
                </a:cxn>
                <a:cxn ang="0">
                  <a:pos x="1666" y="172"/>
                </a:cxn>
              </a:cxnLst>
              <a:rect l="0" t="0" r="r" b="b"/>
              <a:pathLst>
                <a:path w="1851" h="1296">
                  <a:moveTo>
                    <a:pt x="1488" y="0"/>
                  </a:moveTo>
                  <a:lnTo>
                    <a:pt x="0" y="569"/>
                  </a:lnTo>
                  <a:lnTo>
                    <a:pt x="0" y="1296"/>
                  </a:lnTo>
                  <a:lnTo>
                    <a:pt x="219" y="1296"/>
                  </a:lnTo>
                  <a:lnTo>
                    <a:pt x="1508" y="1262"/>
                  </a:lnTo>
                  <a:lnTo>
                    <a:pt x="1851" y="611"/>
                  </a:lnTo>
                  <a:lnTo>
                    <a:pt x="1666" y="172"/>
                  </a:lnTo>
                </a:path>
              </a:pathLst>
            </a:custGeom>
            <a:solidFill>
              <a:srgbClr val="CCFFFF">
                <a:alpha val="45000"/>
              </a:srgbClr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pic>
          <p:nvPicPr>
            <p:cNvPr id="45072" name="Picture 1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673" y="1816"/>
              <a:ext cx="564" cy="1278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ffectLst/>
          </p:spPr>
        </p:pic>
        <p:sp>
          <p:nvSpPr>
            <p:cNvPr id="45073" name="AutoShape 17"/>
            <p:cNvSpPr>
              <a:spLocks noChangeArrowheads="1"/>
            </p:cNvSpPr>
            <p:nvPr/>
          </p:nvSpPr>
          <p:spPr bwMode="auto">
            <a:xfrm>
              <a:off x="4319" y="1789"/>
              <a:ext cx="1441" cy="528"/>
            </a:xfrm>
            <a:prstGeom prst="wedgeRoundRectCallout">
              <a:avLst>
                <a:gd name="adj1" fmla="val -79565"/>
                <a:gd name="adj2" fmla="val 45264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uk-UA" b="0">
                  <a:solidFill>
                    <a:schemeClr val="tx1"/>
                  </a:solidFill>
                  <a:effectLst/>
                </a:rPr>
                <a:t>паралельний порт</a:t>
              </a:r>
            </a:p>
          </p:txBody>
        </p:sp>
        <p:pic>
          <p:nvPicPr>
            <p:cNvPr id="45074" name="Picture 18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32" y="2711"/>
              <a:ext cx="575" cy="4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</p:grpSp>
      <p:grpSp>
        <p:nvGrpSpPr>
          <p:cNvPr id="45075" name="Group 19"/>
          <p:cNvGrpSpPr>
            <a:grpSpLocks/>
          </p:cNvGrpSpPr>
          <p:nvPr/>
        </p:nvGrpSpPr>
        <p:grpSpPr bwMode="auto">
          <a:xfrm>
            <a:off x="684213" y="2565400"/>
            <a:ext cx="2827337" cy="1957388"/>
            <a:chOff x="75" y="1386"/>
            <a:chExt cx="2078" cy="1611"/>
          </a:xfrm>
        </p:grpSpPr>
        <p:sp>
          <p:nvSpPr>
            <p:cNvPr id="45076" name="Freeform 20"/>
            <p:cNvSpPr>
              <a:spLocks/>
            </p:cNvSpPr>
            <p:nvPr/>
          </p:nvSpPr>
          <p:spPr bwMode="auto">
            <a:xfrm>
              <a:off x="1111" y="2078"/>
              <a:ext cx="1042" cy="768"/>
            </a:xfrm>
            <a:custGeom>
              <a:avLst/>
              <a:gdLst/>
              <a:ahLst/>
              <a:cxnLst>
                <a:cxn ang="0">
                  <a:pos x="1001" y="147"/>
                </a:cxn>
                <a:cxn ang="0">
                  <a:pos x="41" y="0"/>
                </a:cxn>
                <a:cxn ang="0">
                  <a:pos x="0" y="648"/>
                </a:cxn>
                <a:cxn ang="0">
                  <a:pos x="55" y="768"/>
                </a:cxn>
                <a:cxn ang="0">
                  <a:pos x="1028" y="628"/>
                </a:cxn>
                <a:cxn ang="0">
                  <a:pos x="1042" y="147"/>
                </a:cxn>
                <a:cxn ang="0">
                  <a:pos x="1001" y="147"/>
                </a:cxn>
              </a:cxnLst>
              <a:rect l="0" t="0" r="r" b="b"/>
              <a:pathLst>
                <a:path w="1042" h="768">
                  <a:moveTo>
                    <a:pt x="1001" y="147"/>
                  </a:moveTo>
                  <a:lnTo>
                    <a:pt x="41" y="0"/>
                  </a:lnTo>
                  <a:lnTo>
                    <a:pt x="0" y="648"/>
                  </a:lnTo>
                  <a:lnTo>
                    <a:pt x="55" y="768"/>
                  </a:lnTo>
                  <a:lnTo>
                    <a:pt x="1028" y="628"/>
                  </a:lnTo>
                  <a:lnTo>
                    <a:pt x="1042" y="147"/>
                  </a:lnTo>
                  <a:lnTo>
                    <a:pt x="1001" y="147"/>
                  </a:lnTo>
                  <a:close/>
                </a:path>
              </a:pathLst>
            </a:custGeom>
            <a:solidFill>
              <a:srgbClr val="CCFFFF">
                <a:alpha val="50999"/>
              </a:srgbClr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pic>
          <p:nvPicPr>
            <p:cNvPr id="45077" name="Picture 2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79" y="2072"/>
              <a:ext cx="390" cy="78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ffectLst/>
          </p:spPr>
        </p:pic>
        <p:sp>
          <p:nvSpPr>
            <p:cNvPr id="45078" name="AutoShape 22"/>
            <p:cNvSpPr>
              <a:spLocks noChangeArrowheads="1"/>
            </p:cNvSpPr>
            <p:nvPr/>
          </p:nvSpPr>
          <p:spPr bwMode="auto">
            <a:xfrm>
              <a:off x="75" y="1386"/>
              <a:ext cx="1823" cy="556"/>
            </a:xfrm>
            <a:prstGeom prst="wedgeRoundRectCallout">
              <a:avLst>
                <a:gd name="adj1" fmla="val 301"/>
                <a:gd name="adj2" fmla="val 105935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uk-UA" b="0">
                  <a:solidFill>
                    <a:schemeClr val="tx1"/>
                  </a:solidFill>
                  <a:effectLst/>
                </a:rPr>
                <a:t>послідовний порт</a:t>
              </a:r>
            </a:p>
          </p:txBody>
        </p:sp>
        <p:graphicFrame>
          <p:nvGraphicFramePr>
            <p:cNvPr id="45079" name="Object 23"/>
            <p:cNvGraphicFramePr>
              <a:graphicFrameLocks noChangeAspect="1"/>
            </p:cNvGraphicFramePr>
            <p:nvPr/>
          </p:nvGraphicFramePr>
          <p:xfrm>
            <a:off x="512" y="2637"/>
            <a:ext cx="462" cy="360"/>
          </p:xfrm>
          <a:graphic>
            <a:graphicData uri="http://schemas.openxmlformats.org/presentationml/2006/ole">
              <p:oleObj spid="_x0000_s45079" name="Image" r:id="rId11" imgW="3504762" imgH="2730159" progId="Photoshop.Image.10">
                <p:embed/>
              </p:oleObj>
            </a:graphicData>
          </a:graphic>
        </p:graphicFrame>
      </p:grpSp>
      <p:sp>
        <p:nvSpPr>
          <p:cNvPr id="45080" name="AutoShape 24"/>
          <p:cNvSpPr>
            <a:spLocks noChangeArrowheads="1"/>
          </p:cNvSpPr>
          <p:nvPr/>
        </p:nvSpPr>
        <p:spPr bwMode="auto">
          <a:xfrm>
            <a:off x="6300788" y="981075"/>
            <a:ext cx="1512887" cy="647700"/>
          </a:xfrm>
          <a:prstGeom prst="wedgeRoundRectCallout">
            <a:avLst>
              <a:gd name="adj1" fmla="val -82949"/>
              <a:gd name="adj2" fmla="val 60051"/>
              <a:gd name="adj3" fmla="val 16667"/>
            </a:avLst>
          </a:prstGeom>
          <a:solidFill>
            <a:srgbClr val="FFFFCC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uk-UA" b="0">
                <a:solidFill>
                  <a:schemeClr val="tx1"/>
                </a:solidFill>
                <a:effectLst/>
              </a:rPr>
              <a:t>живлення</a:t>
            </a:r>
            <a:r>
              <a:rPr lang="ru-RU" b="0">
                <a:solidFill>
                  <a:schemeClr val="tx1"/>
                </a:solidFill>
                <a:effectLst/>
              </a:rPr>
              <a:t> </a:t>
            </a:r>
            <a:br>
              <a:rPr lang="ru-RU" b="0">
                <a:solidFill>
                  <a:schemeClr val="tx1"/>
                </a:solidFill>
                <a:effectLst/>
              </a:rPr>
            </a:br>
            <a:r>
              <a:rPr lang="ru-RU" b="0">
                <a:solidFill>
                  <a:schemeClr val="tx1"/>
                </a:solidFill>
                <a:effectLst/>
              </a:rPr>
              <a:t>220 В</a:t>
            </a:r>
          </a:p>
        </p:txBody>
      </p:sp>
      <p:grpSp>
        <p:nvGrpSpPr>
          <p:cNvPr id="45081" name="Group 25"/>
          <p:cNvGrpSpPr>
            <a:grpSpLocks/>
          </p:cNvGrpSpPr>
          <p:nvPr/>
        </p:nvGrpSpPr>
        <p:grpSpPr bwMode="auto">
          <a:xfrm>
            <a:off x="3635375" y="3716338"/>
            <a:ext cx="5126038" cy="1951037"/>
            <a:chOff x="2181" y="2462"/>
            <a:chExt cx="3031" cy="1255"/>
          </a:xfrm>
        </p:grpSpPr>
        <p:sp>
          <p:nvSpPr>
            <p:cNvPr id="45082" name="Freeform 26"/>
            <p:cNvSpPr>
              <a:spLocks/>
            </p:cNvSpPr>
            <p:nvPr/>
          </p:nvSpPr>
          <p:spPr bwMode="auto">
            <a:xfrm>
              <a:off x="2181" y="3086"/>
              <a:ext cx="2077" cy="631"/>
            </a:xfrm>
            <a:custGeom>
              <a:avLst/>
              <a:gdLst/>
              <a:ahLst/>
              <a:cxnLst>
                <a:cxn ang="0">
                  <a:pos x="1625" y="0"/>
                </a:cxn>
                <a:cxn ang="0">
                  <a:pos x="0" y="384"/>
                </a:cxn>
                <a:cxn ang="0">
                  <a:pos x="0" y="631"/>
                </a:cxn>
                <a:cxn ang="0">
                  <a:pos x="192" y="610"/>
                </a:cxn>
                <a:cxn ang="0">
                  <a:pos x="2077" y="487"/>
                </a:cxn>
                <a:cxn ang="0">
                  <a:pos x="1625" y="0"/>
                </a:cxn>
              </a:cxnLst>
              <a:rect l="0" t="0" r="r" b="b"/>
              <a:pathLst>
                <a:path w="2077" h="631">
                  <a:moveTo>
                    <a:pt x="1625" y="0"/>
                  </a:moveTo>
                  <a:lnTo>
                    <a:pt x="0" y="384"/>
                  </a:lnTo>
                  <a:lnTo>
                    <a:pt x="0" y="631"/>
                  </a:lnTo>
                  <a:lnTo>
                    <a:pt x="192" y="610"/>
                  </a:lnTo>
                  <a:lnTo>
                    <a:pt x="2077" y="487"/>
                  </a:lnTo>
                  <a:lnTo>
                    <a:pt x="1625" y="0"/>
                  </a:lnTo>
                  <a:close/>
                </a:path>
              </a:pathLst>
            </a:custGeom>
            <a:solidFill>
              <a:srgbClr val="CCFFFF">
                <a:alpha val="50999"/>
              </a:srgbClr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pic>
          <p:nvPicPr>
            <p:cNvPr id="45083" name="Picture 27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788" y="3093"/>
              <a:ext cx="462" cy="48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ffectLst/>
          </p:spPr>
        </p:pic>
        <p:sp>
          <p:nvSpPr>
            <p:cNvPr id="45084" name="AutoShape 28"/>
            <p:cNvSpPr>
              <a:spLocks noChangeArrowheads="1"/>
            </p:cNvSpPr>
            <p:nvPr/>
          </p:nvSpPr>
          <p:spPr bwMode="auto">
            <a:xfrm>
              <a:off x="4403" y="2462"/>
              <a:ext cx="809" cy="501"/>
            </a:xfrm>
            <a:prstGeom prst="wedgeRoundRectCallout">
              <a:avLst>
                <a:gd name="adj1" fmla="val -80778"/>
                <a:gd name="adj2" fmla="val 88523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ru-RU" b="0">
                  <a:solidFill>
                    <a:schemeClr val="tx1"/>
                  </a:solidFill>
                  <a:effectLst/>
                </a:rPr>
                <a:t>мережа </a:t>
              </a:r>
              <a:r>
                <a:rPr lang="en-US" b="0">
                  <a:solidFill>
                    <a:schemeClr val="tx1"/>
                  </a:solidFill>
                  <a:effectLst/>
                </a:rPr>
                <a:t/>
              </a:r>
              <a:br>
                <a:rPr lang="en-US" b="0">
                  <a:solidFill>
                    <a:schemeClr val="tx1"/>
                  </a:solidFill>
                  <a:effectLst/>
                </a:rPr>
              </a:br>
              <a:r>
                <a:rPr lang="en-US" b="0">
                  <a:solidFill>
                    <a:schemeClr val="tx1"/>
                  </a:solidFill>
                  <a:effectLst/>
                </a:rPr>
                <a:t>RJ-45</a:t>
              </a:r>
              <a:endParaRPr lang="ru-RU" b="0">
                <a:solidFill>
                  <a:schemeClr val="tx1"/>
                </a:solidFill>
                <a:effectLst/>
              </a:endParaRPr>
            </a:p>
          </p:txBody>
        </p:sp>
        <p:pic>
          <p:nvPicPr>
            <p:cNvPr id="45085" name="Picture 29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02" y="3213"/>
              <a:ext cx="510" cy="4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</p:grpSp>
      <p:grpSp>
        <p:nvGrpSpPr>
          <p:cNvPr id="45086" name="Group 30"/>
          <p:cNvGrpSpPr>
            <a:grpSpLocks/>
          </p:cNvGrpSpPr>
          <p:nvPr/>
        </p:nvGrpSpPr>
        <p:grpSpPr bwMode="auto">
          <a:xfrm>
            <a:off x="1116013" y="3644900"/>
            <a:ext cx="2544762" cy="1287463"/>
            <a:chOff x="165" y="2002"/>
            <a:chExt cx="1974" cy="1242"/>
          </a:xfrm>
        </p:grpSpPr>
        <p:grpSp>
          <p:nvGrpSpPr>
            <p:cNvPr id="45087" name="Group 31"/>
            <p:cNvGrpSpPr>
              <a:grpSpLocks/>
            </p:cNvGrpSpPr>
            <p:nvPr/>
          </p:nvGrpSpPr>
          <p:grpSpPr bwMode="auto">
            <a:xfrm>
              <a:off x="233" y="2002"/>
              <a:ext cx="1906" cy="1242"/>
              <a:chOff x="233" y="1995"/>
              <a:chExt cx="1906" cy="1242"/>
            </a:xfrm>
          </p:grpSpPr>
          <p:sp>
            <p:nvSpPr>
              <p:cNvPr id="45088" name="Freeform 32"/>
              <p:cNvSpPr>
                <a:spLocks/>
              </p:cNvSpPr>
              <p:nvPr/>
            </p:nvSpPr>
            <p:spPr bwMode="auto">
              <a:xfrm>
                <a:off x="1186" y="2475"/>
                <a:ext cx="953" cy="748"/>
              </a:xfrm>
              <a:custGeom>
                <a:avLst/>
                <a:gdLst/>
                <a:ahLst/>
                <a:cxnLst>
                  <a:cxn ang="0">
                    <a:pos x="940" y="213"/>
                  </a:cxn>
                  <a:cxn ang="0">
                    <a:pos x="0" y="0"/>
                  </a:cxn>
                  <a:cxn ang="0">
                    <a:pos x="7" y="748"/>
                  </a:cxn>
                  <a:cxn ang="0">
                    <a:pos x="953" y="679"/>
                  </a:cxn>
                  <a:cxn ang="0">
                    <a:pos x="940" y="213"/>
                  </a:cxn>
                </a:cxnLst>
                <a:rect l="0" t="0" r="r" b="b"/>
                <a:pathLst>
                  <a:path w="953" h="748">
                    <a:moveTo>
                      <a:pt x="940" y="213"/>
                    </a:moveTo>
                    <a:lnTo>
                      <a:pt x="0" y="0"/>
                    </a:lnTo>
                    <a:lnTo>
                      <a:pt x="7" y="748"/>
                    </a:lnTo>
                    <a:lnTo>
                      <a:pt x="953" y="679"/>
                    </a:lnTo>
                    <a:lnTo>
                      <a:pt x="940" y="213"/>
                    </a:lnTo>
                    <a:close/>
                  </a:path>
                </a:pathLst>
              </a:custGeom>
              <a:solidFill>
                <a:srgbClr val="CCFFFF">
                  <a:alpha val="50999"/>
                </a:srgbClr>
              </a:solidFill>
              <a:ln w="63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/>
              <a:lstStyle/>
              <a:p>
                <a:endParaRPr lang="uk-UA"/>
              </a:p>
            </p:txBody>
          </p:sp>
          <p:pic>
            <p:nvPicPr>
              <p:cNvPr id="45089" name="Picture 33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814" y="2469"/>
                <a:ext cx="402" cy="768"/>
              </a:xfrm>
              <a:prstGeom prst="rect">
                <a:avLst/>
              </a:prstGeom>
              <a:noFill/>
              <a:ln w="12700">
                <a:solidFill>
                  <a:srgbClr val="FF0000"/>
                </a:solidFill>
                <a:miter lim="800000"/>
                <a:headEnd/>
                <a:tailEnd type="none" w="lg" len="lg"/>
              </a:ln>
              <a:effectLst/>
            </p:spPr>
          </p:pic>
          <p:sp>
            <p:nvSpPr>
              <p:cNvPr id="45090" name="AutoShape 34"/>
              <p:cNvSpPr>
                <a:spLocks noChangeArrowheads="1"/>
              </p:cNvSpPr>
              <p:nvPr/>
            </p:nvSpPr>
            <p:spPr bwMode="auto">
              <a:xfrm>
                <a:off x="233" y="1995"/>
                <a:ext cx="1015" cy="316"/>
              </a:xfrm>
              <a:prstGeom prst="wedgeRoundRectCallout">
                <a:avLst>
                  <a:gd name="adj1" fmla="val 27537"/>
                  <a:gd name="adj2" fmla="val 146204"/>
                  <a:gd name="adj3" fmla="val 16667"/>
                </a:avLst>
              </a:prstGeom>
              <a:solidFill>
                <a:srgbClr val="FFFFCC"/>
              </a:solidFill>
              <a:ln w="12700">
                <a:noFill/>
                <a:miter lim="800000"/>
                <a:headEnd/>
                <a:tailEnd type="none" w="lg" len="lg"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/>
              <a:lstStyle/>
              <a:p>
                <a:r>
                  <a:rPr lang="ru-RU" b="0">
                    <a:solidFill>
                      <a:schemeClr val="tx1"/>
                    </a:solidFill>
                    <a:effectLst/>
                  </a:rPr>
                  <a:t>порт </a:t>
                </a:r>
                <a:r>
                  <a:rPr lang="en-US" b="0">
                    <a:solidFill>
                      <a:schemeClr val="tx1"/>
                    </a:solidFill>
                    <a:effectLst/>
                  </a:rPr>
                  <a:t>VGA</a:t>
                </a:r>
                <a:endParaRPr lang="ru-RU" b="0">
                  <a:solidFill>
                    <a:schemeClr val="tx1"/>
                  </a:solidFill>
                  <a:effectLst/>
                </a:endParaRPr>
              </a:p>
            </p:txBody>
          </p:sp>
          <p:pic>
            <p:nvPicPr>
              <p:cNvPr id="45091" name="Picture 35"/>
              <p:cNvPicPr>
                <a:picLocks noChangeAspect="1" noChangeArrowheads="1"/>
              </p:cNvPicPr>
              <p:nvPr/>
            </p:nvPicPr>
            <p:blipFill>
              <a:blip r:embed="rId15" cstate="print">
                <a:clrChange>
                  <a:clrFrom>
                    <a:srgbClr val="FDFFFC"/>
                  </a:clrFrom>
                  <a:clrTo>
                    <a:srgbClr val="FDFFFC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9" y="2834"/>
                <a:ext cx="360" cy="39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  <a:effectLst/>
            </p:spPr>
          </p:pic>
        </p:grpSp>
        <p:pic>
          <p:nvPicPr>
            <p:cNvPr id="45092" name="Picture 36"/>
            <p:cNvPicPr>
              <a:picLocks noChangeAspect="1" noChangeArrowheads="1"/>
            </p:cNvPicPr>
            <p:nvPr/>
          </p:nvPicPr>
          <p:blipFill>
            <a:blip r:embed="rId1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5" y="2392"/>
              <a:ext cx="59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</p:grpSp>
      <p:grpSp>
        <p:nvGrpSpPr>
          <p:cNvPr id="45093" name="Group 37"/>
          <p:cNvGrpSpPr>
            <a:grpSpLocks/>
          </p:cNvGrpSpPr>
          <p:nvPr/>
        </p:nvGrpSpPr>
        <p:grpSpPr bwMode="auto">
          <a:xfrm>
            <a:off x="1187450" y="3500438"/>
            <a:ext cx="2420938" cy="2405062"/>
            <a:chOff x="150" y="2302"/>
            <a:chExt cx="2051" cy="1617"/>
          </a:xfrm>
        </p:grpSpPr>
        <p:sp>
          <p:nvSpPr>
            <p:cNvPr id="45094" name="Freeform 38"/>
            <p:cNvSpPr>
              <a:spLocks/>
            </p:cNvSpPr>
            <p:nvPr/>
          </p:nvSpPr>
          <p:spPr bwMode="auto">
            <a:xfrm>
              <a:off x="1248" y="2934"/>
              <a:ext cx="953" cy="871"/>
            </a:xfrm>
            <a:custGeom>
              <a:avLst/>
              <a:gdLst/>
              <a:ahLst/>
              <a:cxnLst>
                <a:cxn ang="0">
                  <a:pos x="940" y="213"/>
                </a:cxn>
                <a:cxn ang="0">
                  <a:pos x="0" y="0"/>
                </a:cxn>
                <a:cxn ang="0">
                  <a:pos x="7" y="748"/>
                </a:cxn>
                <a:cxn ang="0">
                  <a:pos x="953" y="679"/>
                </a:cxn>
                <a:cxn ang="0">
                  <a:pos x="940" y="213"/>
                </a:cxn>
              </a:cxnLst>
              <a:rect l="0" t="0" r="r" b="b"/>
              <a:pathLst>
                <a:path w="953" h="748">
                  <a:moveTo>
                    <a:pt x="940" y="213"/>
                  </a:moveTo>
                  <a:lnTo>
                    <a:pt x="0" y="0"/>
                  </a:lnTo>
                  <a:lnTo>
                    <a:pt x="7" y="748"/>
                  </a:lnTo>
                  <a:lnTo>
                    <a:pt x="953" y="679"/>
                  </a:lnTo>
                  <a:lnTo>
                    <a:pt x="940" y="213"/>
                  </a:lnTo>
                  <a:close/>
                </a:path>
              </a:pathLst>
            </a:custGeom>
            <a:solidFill>
              <a:srgbClr val="CCFFFF">
                <a:alpha val="50999"/>
              </a:srgbClr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pic>
          <p:nvPicPr>
            <p:cNvPr id="45095" name="Picture 39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846" y="2933"/>
              <a:ext cx="432" cy="87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ffectLst/>
          </p:spPr>
        </p:pic>
        <p:sp>
          <p:nvSpPr>
            <p:cNvPr id="45096" name="AutoShape 40"/>
            <p:cNvSpPr>
              <a:spLocks noChangeArrowheads="1"/>
            </p:cNvSpPr>
            <p:nvPr/>
          </p:nvSpPr>
          <p:spPr bwMode="auto">
            <a:xfrm>
              <a:off x="150" y="2302"/>
              <a:ext cx="754" cy="503"/>
            </a:xfrm>
            <a:prstGeom prst="wedgeRoundRectCallout">
              <a:avLst>
                <a:gd name="adj1" fmla="val 46287"/>
                <a:gd name="adj2" fmla="val 84593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ru-RU" b="0">
                  <a:solidFill>
                    <a:schemeClr val="tx1"/>
                  </a:solidFill>
                  <a:effectLst/>
                </a:rPr>
                <a:t>порти </a:t>
              </a:r>
              <a:r>
                <a:rPr lang="en-US" b="0">
                  <a:solidFill>
                    <a:schemeClr val="tx1"/>
                  </a:solidFill>
                  <a:effectLst/>
                </a:rPr>
                <a:t>USB</a:t>
              </a:r>
              <a:endParaRPr lang="ru-RU" b="0">
                <a:solidFill>
                  <a:schemeClr val="tx1"/>
                </a:solidFill>
                <a:effectLst/>
              </a:endParaRPr>
            </a:p>
          </p:txBody>
        </p:sp>
        <p:pic>
          <p:nvPicPr>
            <p:cNvPr id="45097" name="Picture 41"/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0" y="2981"/>
              <a:ext cx="448" cy="39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  <p:pic>
          <p:nvPicPr>
            <p:cNvPr id="45098" name="Picture 42"/>
            <p:cNvPicPr>
              <a:picLocks noChangeAspect="1" noChangeArrowheads="1"/>
            </p:cNvPicPr>
            <p:nvPr/>
          </p:nvPicPr>
          <p:blipFill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9" y="3236"/>
              <a:ext cx="480" cy="4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  <p:pic>
          <p:nvPicPr>
            <p:cNvPr id="45099" name="Picture 43"/>
            <p:cNvPicPr>
              <a:picLocks noChangeAspect="1" noChangeArrowheads="1"/>
            </p:cNvPicPr>
            <p:nvPr/>
          </p:nvPicPr>
          <p:blipFill>
            <a:blip r:embed="rId2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8" y="3702"/>
              <a:ext cx="373" cy="21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</p:grpSp>
      <p:grpSp>
        <p:nvGrpSpPr>
          <p:cNvPr id="45100" name="Group 44"/>
          <p:cNvGrpSpPr>
            <a:grpSpLocks/>
          </p:cNvGrpSpPr>
          <p:nvPr/>
        </p:nvGrpSpPr>
        <p:grpSpPr bwMode="auto">
          <a:xfrm>
            <a:off x="0" y="-23813"/>
            <a:ext cx="9167813" cy="6881813"/>
            <a:chOff x="1104" y="4268"/>
            <a:chExt cx="5775" cy="4335"/>
          </a:xfrm>
        </p:grpSpPr>
        <p:pic>
          <p:nvPicPr>
            <p:cNvPr id="45101" name="Скругленный прямоугольник 2"/>
            <p:cNvPicPr>
              <a:picLocks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104" y="4268"/>
              <a:ext cx="5775" cy="4335"/>
            </a:xfrm>
            <a:prstGeom prst="rect">
              <a:avLst/>
            </a:prstGeom>
            <a:noFill/>
          </p:spPr>
        </p:pic>
        <p:sp>
          <p:nvSpPr>
            <p:cNvPr id="45102" name="Text Box 46"/>
            <p:cNvSpPr txBox="1">
              <a:spLocks noChangeArrowheads="1"/>
            </p:cNvSpPr>
            <p:nvPr/>
          </p:nvSpPr>
          <p:spPr bwMode="auto">
            <a:xfrm>
              <a:off x="1156" y="4320"/>
              <a:ext cx="5672" cy="4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uk-UA" b="0">
                <a:solidFill>
                  <a:srgbClr val="FFFFFF"/>
                </a:solidFill>
                <a:effectLst/>
                <a:latin typeface="Calibri" pitchFamily="34" charset="0"/>
              </a:endParaRPr>
            </a:p>
          </p:txBody>
        </p:sp>
      </p:grpSp>
      <p:grpSp>
        <p:nvGrpSpPr>
          <p:cNvPr id="45103" name="Group 47"/>
          <p:cNvGrpSpPr>
            <a:grpSpLocks/>
          </p:cNvGrpSpPr>
          <p:nvPr/>
        </p:nvGrpSpPr>
        <p:grpSpPr bwMode="auto">
          <a:xfrm>
            <a:off x="684213" y="3500438"/>
            <a:ext cx="4140200" cy="2547937"/>
            <a:chOff x="2336" y="4700"/>
            <a:chExt cx="3039" cy="1865"/>
          </a:xfrm>
        </p:grpSpPr>
        <p:sp>
          <p:nvSpPr>
            <p:cNvPr id="45104" name="Freeform 48"/>
            <p:cNvSpPr>
              <a:spLocks/>
            </p:cNvSpPr>
            <p:nvPr/>
          </p:nvSpPr>
          <p:spPr bwMode="auto">
            <a:xfrm>
              <a:off x="3196" y="5657"/>
              <a:ext cx="1605" cy="908"/>
            </a:xfrm>
            <a:custGeom>
              <a:avLst/>
              <a:gdLst/>
              <a:ahLst/>
              <a:cxnLst>
                <a:cxn ang="0">
                  <a:pos x="1886" y="775"/>
                </a:cxn>
                <a:cxn ang="0">
                  <a:pos x="918" y="0"/>
                </a:cxn>
                <a:cxn ang="0">
                  <a:pos x="0" y="425"/>
                </a:cxn>
                <a:cxn ang="0">
                  <a:pos x="1385" y="960"/>
                </a:cxn>
                <a:cxn ang="0">
                  <a:pos x="1893" y="947"/>
                </a:cxn>
                <a:cxn ang="0">
                  <a:pos x="1886" y="775"/>
                </a:cxn>
              </a:cxnLst>
              <a:rect l="0" t="0" r="r" b="b"/>
              <a:pathLst>
                <a:path w="1893" h="960">
                  <a:moveTo>
                    <a:pt x="1886" y="775"/>
                  </a:moveTo>
                  <a:lnTo>
                    <a:pt x="918" y="0"/>
                  </a:lnTo>
                  <a:lnTo>
                    <a:pt x="0" y="425"/>
                  </a:lnTo>
                  <a:lnTo>
                    <a:pt x="1385" y="960"/>
                  </a:lnTo>
                  <a:lnTo>
                    <a:pt x="1893" y="947"/>
                  </a:lnTo>
                  <a:lnTo>
                    <a:pt x="1886" y="775"/>
                  </a:lnTo>
                  <a:close/>
                </a:path>
              </a:pathLst>
            </a:custGeom>
            <a:solidFill>
              <a:srgbClr val="CCFFFF">
                <a:alpha val="50999"/>
              </a:srgbClr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pic>
          <p:nvPicPr>
            <p:cNvPr id="45105" name="Picture 49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3243" y="5698"/>
              <a:ext cx="799" cy="398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ffectLst/>
          </p:spPr>
        </p:pic>
        <p:sp>
          <p:nvSpPr>
            <p:cNvPr id="45106" name="AutoShape 50"/>
            <p:cNvSpPr>
              <a:spLocks noChangeArrowheads="1"/>
            </p:cNvSpPr>
            <p:nvPr/>
          </p:nvSpPr>
          <p:spPr bwMode="auto">
            <a:xfrm>
              <a:off x="2336" y="5471"/>
              <a:ext cx="665" cy="758"/>
            </a:xfrm>
            <a:prstGeom prst="wedgeRoundRectCallout">
              <a:avLst>
                <a:gd name="adj1" fmla="val 98269"/>
                <a:gd name="adj2" fmla="val 12269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endParaRPr lang="uk-UA" sz="2200" b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45107" name="AutoShape 51"/>
            <p:cNvSpPr>
              <a:spLocks noChangeArrowheads="1"/>
            </p:cNvSpPr>
            <p:nvPr/>
          </p:nvSpPr>
          <p:spPr bwMode="auto">
            <a:xfrm>
              <a:off x="2835" y="4700"/>
              <a:ext cx="1225" cy="681"/>
            </a:xfrm>
            <a:prstGeom prst="wedgeRoundRectCallout">
              <a:avLst>
                <a:gd name="adj1" fmla="val 18329"/>
                <a:gd name="adj2" fmla="val 109764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endParaRPr lang="uk-UA" sz="2200" b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45108" name="AutoShape 52"/>
            <p:cNvSpPr>
              <a:spLocks noChangeArrowheads="1"/>
            </p:cNvSpPr>
            <p:nvPr/>
          </p:nvSpPr>
          <p:spPr bwMode="auto">
            <a:xfrm>
              <a:off x="4286" y="4745"/>
              <a:ext cx="1089" cy="1034"/>
            </a:xfrm>
            <a:prstGeom prst="wedgeRoundRectCallout">
              <a:avLst>
                <a:gd name="adj1" fmla="val -80852"/>
                <a:gd name="adj2" fmla="val 61704"/>
                <a:gd name="adj3" fmla="val 16667"/>
              </a:avLst>
            </a:prstGeom>
            <a:solidFill>
              <a:srgbClr val="FFFFCC"/>
            </a:solidFill>
            <a:ln w="12700">
              <a:noFill/>
              <a:miter lim="800000"/>
              <a:headEnd/>
              <a:tailEnd type="non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r>
                <a:rPr lang="uk-UA" b="0">
                  <a:solidFill>
                    <a:schemeClr val="tx1"/>
                  </a:solidFill>
                  <a:effectLst/>
                </a:rPr>
                <a:t>лінійний вхід</a:t>
              </a:r>
            </a:p>
          </p:txBody>
        </p:sp>
        <p:pic>
          <p:nvPicPr>
            <p:cNvPr id="45109" name="Picture 53"/>
            <p:cNvPicPr>
              <a:picLocks noChangeAspect="1" noChangeArrowheads="1"/>
            </p:cNvPicPr>
            <p:nvPr/>
          </p:nvPicPr>
          <p:blipFill>
            <a:blip r:embed="rId2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5" y="4745"/>
              <a:ext cx="479" cy="5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110" name="Picture 54"/>
            <p:cNvPicPr>
              <a:picLocks noChangeAspect="1" noChangeArrowheads="1"/>
            </p:cNvPicPr>
            <p:nvPr/>
          </p:nvPicPr>
          <p:blipFill>
            <a:blip r:embed="rId2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44" y="5562"/>
              <a:ext cx="140" cy="5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  <p:pic>
          <p:nvPicPr>
            <p:cNvPr id="45111" name="Picture 55"/>
            <p:cNvPicPr>
              <a:picLocks noChangeAspect="1" noChangeArrowheads="1"/>
            </p:cNvPicPr>
            <p:nvPr/>
          </p:nvPicPr>
          <p:blipFill>
            <a:blip r:embed="rId2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26" y="5562"/>
              <a:ext cx="221" cy="54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  <p:pic>
          <p:nvPicPr>
            <p:cNvPr id="45112" name="Picture 56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4332" y="5199"/>
              <a:ext cx="499" cy="513"/>
            </a:xfrm>
            <a:prstGeom prst="rect">
              <a:avLst/>
            </a:prstGeom>
            <a:noFill/>
            <a:ln w="31750" algn="ctr">
              <a:noFill/>
              <a:miter lim="800000"/>
              <a:headEnd/>
              <a:tailEnd/>
            </a:ln>
            <a:effectLst/>
          </p:spPr>
        </p:pic>
        <p:pic>
          <p:nvPicPr>
            <p:cNvPr id="45113" name="Picture 57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3515" y="4791"/>
              <a:ext cx="402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114" name="Picture 58"/>
            <p:cNvPicPr>
              <a:picLocks noChangeAspect="1" noChangeArrowheads="1"/>
            </p:cNvPicPr>
            <p:nvPr/>
          </p:nvPicPr>
          <p:blipFill>
            <a:blip r:embed="rId2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876" y="5290"/>
              <a:ext cx="408" cy="33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  <a:effectLst/>
          </p:spPr>
        </p:pic>
      </p:grpSp>
      <p:sp>
        <p:nvSpPr>
          <p:cNvPr id="33" name="Блок-схема: магнитный диск 32"/>
          <p:cNvSpPr/>
          <p:nvPr/>
        </p:nvSpPr>
        <p:spPr>
          <a:xfrm>
            <a:off x="4851400" y="6357938"/>
            <a:ext cx="309563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34" name="Стрелка вправо 33">
            <a:hlinkClick r:id="rId29" action="ppaction://hlinksldjump"/>
          </p:cNvPr>
          <p:cNvSpPr/>
          <p:nvPr/>
        </p:nvSpPr>
        <p:spPr>
          <a:xfrm>
            <a:off x="5006975" y="6286500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35" name="Стрелка вправо 34">
            <a:hlinkClick r:id="rId30" action="ppaction://hlinksldjump"/>
          </p:cNvPr>
          <p:cNvSpPr/>
          <p:nvPr/>
        </p:nvSpPr>
        <p:spPr>
          <a:xfrm flipH="1">
            <a:off x="4000500" y="6286500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30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5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45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45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45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animBg="1"/>
      <p:bldP spid="45061" grpId="1" animBg="1"/>
      <p:bldP spid="45080" grpId="0" animBg="1"/>
      <p:bldP spid="4508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2700" y="1270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6149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428625"/>
          </a:xfrm>
        </p:spPr>
        <p:txBody>
          <a:bodyPr/>
          <a:lstStyle/>
          <a:p>
            <a:r>
              <a:rPr lang="uk-UA" sz="2400" smtClean="0">
                <a:latin typeface="Arial" charset="0"/>
              </a:rPr>
              <a:t>Що відноситься до внутрішньої пам'яті комп'ютера</a:t>
            </a:r>
            <a:r>
              <a:rPr lang="ru-RU" sz="2400" smtClean="0">
                <a:latin typeface="Arial" charset="0"/>
              </a:rPr>
              <a:t>?</a:t>
            </a:r>
          </a:p>
        </p:txBody>
      </p:sp>
      <p:graphicFrame>
        <p:nvGraphicFramePr>
          <p:cNvPr id="6209" name="Group 65"/>
          <p:cNvGraphicFramePr>
            <a:graphicFrameLocks noGrp="1"/>
          </p:cNvGraphicFramePr>
          <p:nvPr/>
        </p:nvGraphicFramePr>
        <p:xfrm>
          <a:off x="714375" y="974725"/>
          <a:ext cx="7715250" cy="5378454"/>
        </p:xfrm>
        <a:graphic>
          <a:graphicData uri="http://schemas.openxmlformats.org/drawingml/2006/table">
            <a:tbl>
              <a:tblPr/>
              <a:tblGrid>
                <a:gridCol w="2571750"/>
                <a:gridCol w="2571750"/>
                <a:gridCol w="2571750"/>
              </a:tblGrid>
              <a:tr h="655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Внутрішня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Вибери</a:t>
                      </a:r>
                      <a:b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зі списку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Зовнішня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64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2357438"/>
            <a:ext cx="1171575" cy="5492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1065" name="Picture 1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59227">
            <a:off x="1063625" y="5329238"/>
            <a:ext cx="1816100" cy="13620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1066" name="Picture 1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673960">
            <a:off x="1425575" y="4256088"/>
            <a:ext cx="1068388" cy="835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1067" name="Picture 2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50207">
            <a:off x="6661150" y="2959100"/>
            <a:ext cx="785813" cy="7112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1069" name="Picture 2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50" y="4929188"/>
            <a:ext cx="1214438" cy="9112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1071" name="Picture 8"/>
          <p:cNvPicPr>
            <a:picLocks noChangeAspect="1" noChangeArrowheads="1"/>
          </p:cNvPicPr>
          <p:nvPr/>
        </p:nvPicPr>
        <p:blipFill>
          <a:blip r:embed="rId7" cstate="print"/>
          <a:srcRect t="7954" b="7474"/>
          <a:stretch>
            <a:fillRect/>
          </a:stretch>
        </p:blipFill>
        <p:spPr bwMode="auto">
          <a:xfrm>
            <a:off x="7358063" y="3714750"/>
            <a:ext cx="714375" cy="590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15" name="Блок-схема: магнитный диск 14"/>
          <p:cNvSpPr/>
          <p:nvPr/>
        </p:nvSpPr>
        <p:spPr>
          <a:xfrm>
            <a:off x="4462463" y="6537325"/>
            <a:ext cx="298450" cy="712788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16" name="Стрелка вправо 15">
            <a:hlinkClick r:id="rId8" action="ppaction://hlinksldjump"/>
          </p:cNvPr>
          <p:cNvSpPr/>
          <p:nvPr/>
        </p:nvSpPr>
        <p:spPr>
          <a:xfrm>
            <a:off x="4611688" y="6465888"/>
            <a:ext cx="968375" cy="427037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17" name="Стрелка вправо 16">
            <a:hlinkClick r:id="rId9" action="ppaction://hlinksldjump"/>
          </p:cNvPr>
          <p:cNvSpPr/>
          <p:nvPr/>
        </p:nvSpPr>
        <p:spPr>
          <a:xfrm flipH="1">
            <a:off x="3643313" y="6465888"/>
            <a:ext cx="968375" cy="427037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9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86125" y="1643063"/>
            <a:ext cx="2571750" cy="642937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лазерні диски</a:t>
            </a:r>
            <a:br>
              <a:rPr lang="uk-UA">
                <a:solidFill>
                  <a:srgbClr val="1E1C11"/>
                </a:solidFill>
                <a:effectLst/>
                <a:cs typeface="Arial" charset="0"/>
              </a:rPr>
            </a:br>
            <a:r>
              <a:rPr lang="en-US">
                <a:solidFill>
                  <a:srgbClr val="1E1C11"/>
                </a:solidFill>
                <a:effectLst/>
                <a:cs typeface="Arial" charset="0"/>
              </a:rPr>
              <a:t>  (CD, DVD)</a:t>
            </a:r>
            <a:endParaRPr lang="ru-RU">
              <a:solidFill>
                <a:srgbClr val="1E1C11"/>
              </a:solidFill>
              <a:effectLst/>
              <a:cs typeface="Arial" charset="0"/>
            </a:endParaRPr>
          </a:p>
        </p:txBody>
      </p:sp>
      <p:pic>
        <p:nvPicPr>
          <p:cNvPr id="20" name="Рисунок 19" descr="555555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75" y="16700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ллллл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15188" y="164623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фффф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2993" b="23586"/>
          <a:stretch>
            <a:fillRect/>
          </a:stretch>
        </p:blipFill>
        <p:spPr bwMode="auto">
          <a:xfrm>
            <a:off x="5857875" y="3571875"/>
            <a:ext cx="14938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3286125" y="2286000"/>
            <a:ext cx="2571750" cy="714375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Пам’ять</a:t>
            </a:r>
            <a:r>
              <a:rPr lang="ru-RU">
                <a:solidFill>
                  <a:srgbClr val="1E1C11"/>
                </a:solidFill>
                <a:effectLst/>
                <a:cs typeface="Arial" charset="0"/>
              </a:rPr>
              <a:t> </a:t>
            </a:r>
            <a:r>
              <a:rPr lang="en-US">
                <a:solidFill>
                  <a:srgbClr val="1E1C11"/>
                </a:solidFill>
                <a:effectLst/>
                <a:cs typeface="Arial" charset="0"/>
              </a:rPr>
              <a:t>BIOS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286125" y="3000375"/>
            <a:ext cx="2571750" cy="642938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дискети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286125" y="3643313"/>
            <a:ext cx="2571750" cy="642937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1E1C11"/>
                </a:solidFill>
                <a:effectLst/>
                <a:cs typeface="Arial" charset="0"/>
              </a:rPr>
              <a:t> </a:t>
            </a:r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флеш-пам’ять</a:t>
            </a:r>
          </a:p>
          <a:p>
            <a:endParaRPr lang="en-US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286125" y="4286250"/>
            <a:ext cx="2571750" cy="714375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effectLst/>
              </a:rPr>
              <a:t>HDD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286125" y="5000625"/>
            <a:ext cx="2571750" cy="714375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стриммери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286125" y="5715000"/>
            <a:ext cx="2571750" cy="642938"/>
          </a:xfrm>
          <a:prstGeom prst="rect">
            <a:avLst/>
          </a:prstGeom>
          <a:solidFill>
            <a:srgbClr val="E2FF5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1E1C11"/>
                </a:solidFill>
                <a:effectLst/>
                <a:cs typeface="Arial" charset="0"/>
              </a:rPr>
              <a:t>оперативна пам’ять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5854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DFF0D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5854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5854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DFF0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5854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DFF0D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9050" y="1905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13" y="5143500"/>
            <a:ext cx="1214437" cy="11541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500313"/>
            <a:ext cx="1500188" cy="10715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7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3" y="5214938"/>
            <a:ext cx="1143000" cy="11049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7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786188"/>
            <a:ext cx="1785937" cy="1214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77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3857625"/>
            <a:ext cx="1125537" cy="1200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grpSp>
        <p:nvGrpSpPr>
          <p:cNvPr id="7178" name="Group 15"/>
          <p:cNvGrpSpPr>
            <a:grpSpLocks/>
          </p:cNvGrpSpPr>
          <p:nvPr/>
        </p:nvGrpSpPr>
        <p:grpSpPr bwMode="auto">
          <a:xfrm>
            <a:off x="2714625" y="3929063"/>
            <a:ext cx="1000125" cy="928687"/>
            <a:chOff x="341" y="892"/>
            <a:chExt cx="2086" cy="1851"/>
          </a:xfrm>
        </p:grpSpPr>
        <p:sp>
          <p:nvSpPr>
            <p:cNvPr id="7217" name="Freeform 13"/>
            <p:cNvSpPr>
              <a:spLocks/>
            </p:cNvSpPr>
            <p:nvPr/>
          </p:nvSpPr>
          <p:spPr bwMode="auto">
            <a:xfrm>
              <a:off x="1029" y="905"/>
              <a:ext cx="1398" cy="1838"/>
            </a:xfrm>
            <a:custGeom>
              <a:avLst/>
              <a:gdLst>
                <a:gd name="T0" fmla="*/ 1398 w 1398"/>
                <a:gd name="T1" fmla="*/ 1632 h 1838"/>
                <a:gd name="T2" fmla="*/ 1398 w 1398"/>
                <a:gd name="T3" fmla="*/ 1577 h 1838"/>
                <a:gd name="T4" fmla="*/ 1117 w 1398"/>
                <a:gd name="T5" fmla="*/ 0 h 1838"/>
                <a:gd name="T6" fmla="*/ 0 w 1398"/>
                <a:gd name="T7" fmla="*/ 1564 h 1838"/>
                <a:gd name="T8" fmla="*/ 1234 w 1398"/>
                <a:gd name="T9" fmla="*/ 1838 h 1838"/>
                <a:gd name="T10" fmla="*/ 1398 w 1398"/>
                <a:gd name="T11" fmla="*/ 1632 h 18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398"/>
                <a:gd name="T19" fmla="*/ 0 h 1838"/>
                <a:gd name="T20" fmla="*/ 1398 w 1398"/>
                <a:gd name="T21" fmla="*/ 1838 h 18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398" h="1838">
                  <a:moveTo>
                    <a:pt x="1398" y="1632"/>
                  </a:moveTo>
                  <a:cubicBezTo>
                    <a:pt x="1398" y="1614"/>
                    <a:pt x="1398" y="1595"/>
                    <a:pt x="1398" y="1577"/>
                  </a:cubicBezTo>
                  <a:lnTo>
                    <a:pt x="1117" y="0"/>
                  </a:lnTo>
                  <a:lnTo>
                    <a:pt x="0" y="1564"/>
                  </a:lnTo>
                  <a:lnTo>
                    <a:pt x="1234" y="1838"/>
                  </a:lnTo>
                  <a:lnTo>
                    <a:pt x="1398" y="1632"/>
                  </a:lnTo>
                  <a:close/>
                </a:path>
              </a:pathLst>
            </a:custGeom>
            <a:solidFill>
              <a:srgbClr val="CCFFFF">
                <a:alpha val="52156"/>
              </a:srgbClr>
            </a:solidFill>
            <a:ln w="635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uk-UA"/>
            </a:p>
          </p:txBody>
        </p:sp>
        <p:pic>
          <p:nvPicPr>
            <p:cNvPr id="7218" name="Picture 14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1" y="892"/>
              <a:ext cx="1800" cy="16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</p:pic>
      </p:grpSp>
      <p:pic>
        <p:nvPicPr>
          <p:cNvPr id="71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5" y="3786188"/>
            <a:ext cx="1785938" cy="1149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7180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511175"/>
          </a:xfrm>
        </p:spPr>
        <p:txBody>
          <a:bodyPr/>
          <a:lstStyle/>
          <a:p>
            <a:pPr eaLnBrk="1" hangingPunct="1"/>
            <a:r>
              <a:rPr lang="uk-UA" sz="2400" b="1" smtClean="0"/>
              <a:t>Вкажи пристрої введення інформації</a:t>
            </a:r>
          </a:p>
        </p:txBody>
      </p:sp>
      <p:pic>
        <p:nvPicPr>
          <p:cNvPr id="718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13" y="2500313"/>
            <a:ext cx="1071562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82" name="Picture 3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25" y="5143500"/>
            <a:ext cx="15176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83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86563" y="2428875"/>
            <a:ext cx="1214437" cy="11779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84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7250" y="2428875"/>
            <a:ext cx="14287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34" name="Прямоугольник 33"/>
          <p:cNvSpPr/>
          <p:nvPr/>
        </p:nvSpPr>
        <p:spPr>
          <a:xfrm>
            <a:off x="642938" y="2357438"/>
            <a:ext cx="1963737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колонки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606675" y="2357438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монітор</a:t>
            </a:r>
          </a:p>
          <a:p>
            <a:endParaRPr lang="uk-UA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537325" y="2357438"/>
            <a:ext cx="1963738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навушники</a:t>
            </a:r>
          </a:p>
          <a:p>
            <a:endParaRPr lang="uk-UA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572000" y="2357438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b="0">
                <a:solidFill>
                  <a:srgbClr val="1E1C11"/>
                </a:solidFill>
                <a:effectLst/>
                <a:cs typeface="Arial" charset="0"/>
              </a:rPr>
              <a:t>трэкпоінт </a:t>
            </a:r>
            <a:r>
              <a:rPr lang="ru-RU" b="0" i="1">
                <a:solidFill>
                  <a:srgbClr val="1E1C11"/>
                </a:solidFill>
                <a:effectLst/>
                <a:cs typeface="Arial" charset="0"/>
              </a:rPr>
              <a:t>(</a:t>
            </a:r>
            <a:r>
              <a:rPr lang="en-US" b="0" i="1">
                <a:solidFill>
                  <a:srgbClr val="1E1C11"/>
                </a:solidFill>
                <a:effectLst/>
                <a:cs typeface="Arial" charset="0"/>
              </a:rPr>
              <a:t>trackpoint</a:t>
            </a:r>
            <a:r>
              <a:rPr lang="ru-RU" b="0" i="1">
                <a:solidFill>
                  <a:srgbClr val="1E1C11"/>
                </a:solidFill>
                <a:effectLst/>
                <a:cs typeface="Arial" charset="0"/>
              </a:rPr>
              <a:t>)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pic>
        <p:nvPicPr>
          <p:cNvPr id="7189" name="Picture 12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59416">
            <a:off x="1006475" y="5146675"/>
            <a:ext cx="917575" cy="1190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0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86563" y="3875088"/>
            <a:ext cx="1500187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1" name="Picture 6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1143000"/>
            <a:ext cx="1285875" cy="11144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2" name="Picture 10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000625" y="1143000"/>
            <a:ext cx="928688" cy="11414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3" name="Picture 4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786063" y="928688"/>
            <a:ext cx="1511300" cy="13636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4" name="Picture 4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643688" y="1285875"/>
            <a:ext cx="893762" cy="8937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7195" name="Picture 9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-365173">
            <a:off x="7399338" y="1255713"/>
            <a:ext cx="828675" cy="8286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55" name="Прямоугольник 54"/>
          <p:cNvSpPr/>
          <p:nvPr/>
        </p:nvSpPr>
        <p:spPr>
          <a:xfrm>
            <a:off x="642938" y="1000125"/>
            <a:ext cx="1963737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мікрофон</a:t>
            </a:r>
          </a:p>
          <a:p>
            <a:endParaRPr lang="uk-UA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627313" y="1000125"/>
            <a:ext cx="1944687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Багато</a:t>
            </a:r>
            <a:b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</a:br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Функціональні Пристрої</a:t>
            </a:r>
            <a:r>
              <a:rPr lang="ru-RU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 (БФП)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4572000" y="1000125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 err="1">
                <a:solidFill>
                  <a:schemeClr val="bg2">
                    <a:lumMod val="10000"/>
                  </a:schemeClr>
                </a:solidFill>
                <a:effectLst/>
              </a:rPr>
              <a:t>веб-камера</a:t>
            </a: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537325" y="1000125"/>
            <a:ext cx="1963738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ігрові маніпулятори</a:t>
            </a:r>
            <a:endParaRPr lang="uk-UA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uk-UA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42938" y="3714750"/>
            <a:ext cx="1963737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клавіатура</a:t>
            </a:r>
          </a:p>
          <a:p>
            <a:endParaRPr lang="uk-UA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606675" y="3714750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b="0">
                <a:solidFill>
                  <a:srgbClr val="1E1C11"/>
                </a:solidFill>
                <a:effectLst/>
                <a:cs typeface="Arial" charset="0"/>
              </a:rPr>
              <a:t>тачпед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537325" y="3714750"/>
            <a:ext cx="1963738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графічний планшет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572000" y="3714750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плотери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642938" y="5072063"/>
            <a:ext cx="1963737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>миша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606675" y="5072063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сканер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537325" y="5072063"/>
            <a:ext cx="1963738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принтер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572000" y="5072063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трекбол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6643688" y="5214938"/>
            <a:ext cx="185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  <a:p>
            <a:pPr algn="l"/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572000" y="3786188"/>
            <a:ext cx="185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  <a:p>
            <a:pPr algn="l"/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6572250" y="2428875"/>
            <a:ext cx="185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  <a:p>
            <a:pPr algn="l"/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643188" y="2428875"/>
            <a:ext cx="185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  <a:p>
            <a:pPr algn="l"/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42938" y="2428875"/>
            <a:ext cx="185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  <a:p>
            <a:pPr algn="l"/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2643188" y="1000125"/>
            <a:ext cx="1857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виводу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20" action="ppaction://hlinksldjump"/>
          </p:cNvPr>
          <p:cNvSpPr/>
          <p:nvPr/>
        </p:nvSpPr>
        <p:spPr>
          <a:xfrm>
            <a:off x="4583113" y="6429375"/>
            <a:ext cx="1004887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4" name="Стрелка вправо 34">
            <a:hlinkClick r:id="rId21" action="ppaction://hlinksldjump"/>
          </p:cNvPr>
          <p:cNvSpPr/>
          <p:nvPr/>
        </p:nvSpPr>
        <p:spPr>
          <a:xfrm flipH="1">
            <a:off x="35766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21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36" grpId="0" animBg="1"/>
      <p:bldP spid="55" grpId="0" animBg="1"/>
      <p:bldP spid="57" grpId="0" animBg="1"/>
      <p:bldP spid="58" grpId="0" animBg="1"/>
      <p:bldP spid="61" grpId="0" animBg="1"/>
      <p:bldP spid="62" grpId="0" animBg="1"/>
      <p:bldP spid="63" grpId="0" animBg="1"/>
      <p:bldP spid="66" grpId="0" animBg="1"/>
      <p:bldP spid="67" grpId="0" animBg="1"/>
      <p:bldP spid="69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hlinkClick r:id="rId2" action="ppaction://hlinksldjump"/>
          </p:cNvPr>
          <p:cNvSpPr/>
          <p:nvPr/>
        </p:nvSpPr>
        <p:spPr>
          <a:xfrm>
            <a:off x="19050" y="1905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5143500"/>
            <a:ext cx="1214437" cy="11541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19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2500313"/>
            <a:ext cx="1500188" cy="10715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19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3" y="5214938"/>
            <a:ext cx="1143000" cy="11049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0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786188"/>
            <a:ext cx="1785937" cy="1214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01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3857625"/>
            <a:ext cx="1125537" cy="1200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grpSp>
        <p:nvGrpSpPr>
          <p:cNvPr id="8202" name="Group 15"/>
          <p:cNvGrpSpPr>
            <a:grpSpLocks/>
          </p:cNvGrpSpPr>
          <p:nvPr/>
        </p:nvGrpSpPr>
        <p:grpSpPr bwMode="auto">
          <a:xfrm>
            <a:off x="2714625" y="3929063"/>
            <a:ext cx="1000125" cy="928687"/>
            <a:chOff x="341" y="892"/>
            <a:chExt cx="2086" cy="1851"/>
          </a:xfrm>
        </p:grpSpPr>
        <p:sp>
          <p:nvSpPr>
            <p:cNvPr id="8245" name="Freeform 13"/>
            <p:cNvSpPr>
              <a:spLocks/>
            </p:cNvSpPr>
            <p:nvPr/>
          </p:nvSpPr>
          <p:spPr bwMode="auto">
            <a:xfrm>
              <a:off x="1029" y="905"/>
              <a:ext cx="1398" cy="1838"/>
            </a:xfrm>
            <a:custGeom>
              <a:avLst/>
              <a:gdLst>
                <a:gd name="T0" fmla="*/ 1398 w 1398"/>
                <a:gd name="T1" fmla="*/ 1632 h 1838"/>
                <a:gd name="T2" fmla="*/ 1398 w 1398"/>
                <a:gd name="T3" fmla="*/ 1577 h 1838"/>
                <a:gd name="T4" fmla="*/ 1117 w 1398"/>
                <a:gd name="T5" fmla="*/ 0 h 1838"/>
                <a:gd name="T6" fmla="*/ 0 w 1398"/>
                <a:gd name="T7" fmla="*/ 1564 h 1838"/>
                <a:gd name="T8" fmla="*/ 1234 w 1398"/>
                <a:gd name="T9" fmla="*/ 1838 h 1838"/>
                <a:gd name="T10" fmla="*/ 1398 w 1398"/>
                <a:gd name="T11" fmla="*/ 1632 h 18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398"/>
                <a:gd name="T19" fmla="*/ 0 h 1838"/>
                <a:gd name="T20" fmla="*/ 1398 w 1398"/>
                <a:gd name="T21" fmla="*/ 1838 h 18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398" h="1838">
                  <a:moveTo>
                    <a:pt x="1398" y="1632"/>
                  </a:moveTo>
                  <a:cubicBezTo>
                    <a:pt x="1398" y="1614"/>
                    <a:pt x="1398" y="1595"/>
                    <a:pt x="1398" y="1577"/>
                  </a:cubicBezTo>
                  <a:lnTo>
                    <a:pt x="1117" y="0"/>
                  </a:lnTo>
                  <a:lnTo>
                    <a:pt x="0" y="1564"/>
                  </a:lnTo>
                  <a:lnTo>
                    <a:pt x="1234" y="1838"/>
                  </a:lnTo>
                  <a:lnTo>
                    <a:pt x="1398" y="1632"/>
                  </a:lnTo>
                  <a:close/>
                </a:path>
              </a:pathLst>
            </a:custGeom>
            <a:solidFill>
              <a:srgbClr val="CCFFFF">
                <a:alpha val="52156"/>
              </a:srgbClr>
            </a:solidFill>
            <a:ln w="635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uk-UA"/>
            </a:p>
          </p:txBody>
        </p:sp>
        <p:pic>
          <p:nvPicPr>
            <p:cNvPr id="8246" name="Picture 14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1" y="892"/>
              <a:ext cx="1800" cy="16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</p:pic>
      </p:grpSp>
      <p:pic>
        <p:nvPicPr>
          <p:cNvPr id="820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5" y="3786188"/>
            <a:ext cx="1785938" cy="1149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8204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511175"/>
          </a:xfrm>
        </p:spPr>
        <p:txBody>
          <a:bodyPr/>
          <a:lstStyle/>
          <a:p>
            <a:pPr eaLnBrk="1" hangingPunct="1"/>
            <a:r>
              <a:rPr lang="uk-UA" sz="2400" b="1" smtClean="0"/>
              <a:t>Вкажи пристрої виведення інформації</a:t>
            </a:r>
            <a:r>
              <a:rPr lang="ru-RU" smtClean="0"/>
              <a:t> </a:t>
            </a:r>
          </a:p>
        </p:txBody>
      </p:sp>
      <p:pic>
        <p:nvPicPr>
          <p:cNvPr id="8205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1813" y="2500313"/>
            <a:ext cx="1071562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06" name="Picture 3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15125" y="5143500"/>
            <a:ext cx="15176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07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86563" y="2428875"/>
            <a:ext cx="1214437" cy="11779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08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7250" y="2428875"/>
            <a:ext cx="14287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34" name="Прямоугольник 33"/>
          <p:cNvSpPr/>
          <p:nvPr/>
        </p:nvSpPr>
        <p:spPr>
          <a:xfrm>
            <a:off x="642938" y="2357438"/>
            <a:ext cx="1963737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колонки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606675" y="2357438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монітор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537325" y="2357438"/>
            <a:ext cx="1963738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навушники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572000" y="2357438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трекпоінт</a:t>
            </a:r>
            <a:r>
              <a:rPr lang="ru-RU" b="0">
                <a:solidFill>
                  <a:srgbClr val="1E1C11"/>
                </a:solidFill>
                <a:effectLst/>
                <a:cs typeface="Arial" charset="0"/>
              </a:rPr>
              <a:t> </a:t>
            </a:r>
            <a:r>
              <a:rPr lang="ru-RU" b="0" i="1">
                <a:solidFill>
                  <a:srgbClr val="1E1C11"/>
                </a:solidFill>
                <a:effectLst/>
                <a:cs typeface="Arial" charset="0"/>
              </a:rPr>
              <a:t>(</a:t>
            </a:r>
            <a:r>
              <a:rPr lang="en-US" b="0" i="1">
                <a:solidFill>
                  <a:srgbClr val="1E1C11"/>
                </a:solidFill>
                <a:effectLst/>
                <a:cs typeface="Arial" charset="0"/>
              </a:rPr>
              <a:t>trackpoint</a:t>
            </a:r>
            <a:r>
              <a:rPr lang="ru-RU" b="0" i="1">
                <a:solidFill>
                  <a:srgbClr val="1E1C11"/>
                </a:solidFill>
                <a:effectLst/>
                <a:cs typeface="Arial" charset="0"/>
              </a:rPr>
              <a:t>)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pic>
        <p:nvPicPr>
          <p:cNvPr id="8213" name="Picture 12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59416">
            <a:off x="1006475" y="5146675"/>
            <a:ext cx="917575" cy="1190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4" name="Picture 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86563" y="3875088"/>
            <a:ext cx="1500187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5" name="Picture 6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1143000"/>
            <a:ext cx="1285875" cy="11144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6" name="Picture 1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000625" y="1143000"/>
            <a:ext cx="928688" cy="11414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7" name="Picture 4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786063" y="928688"/>
            <a:ext cx="1511300" cy="13636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8" name="Picture 4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643688" y="1285875"/>
            <a:ext cx="893762" cy="8937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8219" name="Picture 9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365173">
            <a:off x="7399338" y="1255713"/>
            <a:ext cx="828675" cy="8286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55" name="Прямоугольник 54"/>
          <p:cNvSpPr/>
          <p:nvPr/>
        </p:nvSpPr>
        <p:spPr>
          <a:xfrm>
            <a:off x="642938" y="1000125"/>
            <a:ext cx="1963737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мікрофон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606675" y="1000125"/>
            <a:ext cx="2109788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Багато</a:t>
            </a:r>
            <a: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  <a:t/>
            </a:r>
            <a:br>
              <a:rPr lang="uk-UA" b="0">
                <a:solidFill>
                  <a:srgbClr val="1E1C11"/>
                </a:solidFill>
                <a:effectLst/>
                <a:latin typeface="Arial" charset="0"/>
                <a:cs typeface="Arial" charset="0"/>
              </a:rPr>
            </a:br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Функціональні Пристрої</a:t>
            </a:r>
            <a:r>
              <a:rPr lang="ru-RU" b="0">
                <a:solidFill>
                  <a:srgbClr val="1E1C11"/>
                </a:solidFill>
                <a:effectLst/>
                <a:cs typeface="Arial" charset="0"/>
              </a:rPr>
              <a:t> (БФП)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4572000" y="981075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 err="1">
                <a:solidFill>
                  <a:schemeClr val="bg2">
                    <a:lumMod val="10000"/>
                  </a:schemeClr>
                </a:solidFill>
                <a:effectLst/>
              </a:rPr>
              <a:t>веб-камера</a:t>
            </a: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537325" y="1000125"/>
            <a:ext cx="1963738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ігрові маніпулятори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42938" y="3714750"/>
            <a:ext cx="1963737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клавіатура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606675" y="3714750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тачпед</a:t>
            </a:r>
          </a:p>
          <a:p>
            <a:endParaRPr lang="uk-UA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537325" y="3714750"/>
            <a:ext cx="1963738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графічний планшет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4572000" y="3714750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плотери</a:t>
            </a:r>
          </a:p>
          <a:p>
            <a:endParaRPr lang="uk-UA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642938" y="5072063"/>
            <a:ext cx="1963737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b="0">
                <a:solidFill>
                  <a:srgbClr val="1E1C11"/>
                </a:solidFill>
                <a:effectLst/>
                <a:cs typeface="Arial" charset="0"/>
              </a:rPr>
              <a:t>миша</a:t>
            </a:r>
          </a:p>
          <a:p>
            <a:endParaRPr lang="uk-UA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606675" y="5072063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сканер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537325" y="5072063"/>
            <a:ext cx="1963738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принтер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572000" y="5072063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chemeClr val="bg2">
                    <a:lumMod val="10000"/>
                  </a:schemeClr>
                </a:solidFill>
                <a:effectLst/>
              </a:rPr>
              <a:t>трекбол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14375" y="3786188"/>
            <a:ext cx="1857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643438" y="2428875"/>
            <a:ext cx="1857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714375" y="1071563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572250" y="1071563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4643438" y="1071563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endParaRPr lang="ru-RU" sz="1200" b="0">
              <a:solidFill>
                <a:srgbClr val="FFFF00"/>
              </a:solidFill>
              <a:effectLst/>
              <a:latin typeface="Calibri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2643188" y="3786188"/>
            <a:ext cx="1857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6643688" y="3786188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4643438" y="5143500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2643188" y="5143500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14375" y="5143500"/>
            <a:ext cx="1857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0">
                <a:solidFill>
                  <a:srgbClr val="FFFF00"/>
                </a:solidFill>
                <a:effectLst/>
                <a:latin typeface="Calibri" pitchFamily="34" charset="0"/>
              </a:rPr>
              <a:t>Це пристрій  введення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21" action="ppaction://hlinksldjump"/>
          </p:cNvPr>
          <p:cNvSpPr/>
          <p:nvPr/>
        </p:nvSpPr>
        <p:spPr>
          <a:xfrm>
            <a:off x="4572000" y="6429375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4" name="Стрелка вправо 34">
            <a:hlinkClick r:id="rId22" action="ppaction://hlinksldjump"/>
          </p:cNvPr>
          <p:cNvSpPr/>
          <p:nvPr/>
        </p:nvSpPr>
        <p:spPr>
          <a:xfrm flipH="1">
            <a:off x="35639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2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 animBg="1"/>
      <p:bldP spid="56" grpId="0" animBg="1"/>
      <p:bldP spid="64" grpId="0" animBg="1"/>
      <p:bldP spid="68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-11113" y="-11113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4067175" y="1557338"/>
            <a:ext cx="1512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Тактова частота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892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620713"/>
            <a:ext cx="7921625" cy="463550"/>
          </a:xfrm>
        </p:spPr>
        <p:txBody>
          <a:bodyPr/>
          <a:lstStyle/>
          <a:p>
            <a:pPr eaLnBrk="1" hangingPunct="1">
              <a:lnSpc>
                <a:spcPct val="75000"/>
              </a:lnSpc>
            </a:pPr>
            <a:r>
              <a:rPr lang="uk-UA" sz="2400" b="1" smtClean="0"/>
              <a:t>КОНФІГУРАЦІ</a:t>
            </a:r>
            <a:r>
              <a:rPr lang="uk-UA" sz="2400" b="1" smtClean="0">
                <a:latin typeface="Arial" charset="0"/>
              </a:rPr>
              <a:t>Я</a:t>
            </a:r>
            <a:r>
              <a:rPr lang="uk-UA" sz="2400" b="1" smtClean="0"/>
              <a:t> ПК  </a:t>
            </a:r>
            <a:endParaRPr lang="ru-RU" sz="2400" b="1" smtClean="0"/>
          </a:p>
        </p:txBody>
      </p:sp>
      <p:sp>
        <p:nvSpPr>
          <p:cNvPr id="57" name="Прямоугольник 56"/>
          <p:cNvSpPr>
            <a:spLocks noChangeArrowheads="1"/>
          </p:cNvSpPr>
          <p:nvPr/>
        </p:nvSpPr>
        <p:spPr bwMode="auto">
          <a:xfrm>
            <a:off x="3708400" y="1341438"/>
            <a:ext cx="1965325" cy="1357312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3.10 GHz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2" action="ppaction://hlinksldjump"/>
          </p:cNvPr>
          <p:cNvSpPr/>
          <p:nvPr/>
        </p:nvSpPr>
        <p:spPr>
          <a:xfrm>
            <a:off x="4583113" y="6429375"/>
            <a:ext cx="1004887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2" action="ppaction://hlinksldjump"/>
              </a:rPr>
              <a:t>Дальше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Стрелка вправо 34">
            <a:hlinkClick r:id="rId3" action="ppaction://hlinksldjump"/>
          </p:cNvPr>
          <p:cNvSpPr/>
          <p:nvPr/>
        </p:nvSpPr>
        <p:spPr>
          <a:xfrm flipH="1">
            <a:off x="35766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3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38951" name="Text Box 39"/>
          <p:cNvSpPr txBox="1">
            <a:spLocks noChangeArrowheads="1"/>
          </p:cNvSpPr>
          <p:nvPr/>
        </p:nvSpPr>
        <p:spPr bwMode="auto">
          <a:xfrm>
            <a:off x="4067175" y="3213100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Відео карта</a:t>
            </a:r>
          </a:p>
        </p:txBody>
      </p:sp>
      <p:sp>
        <p:nvSpPr>
          <p:cNvPr id="62" name="Прямоугольник 61"/>
          <p:cNvSpPr>
            <a:spLocks noChangeArrowheads="1"/>
          </p:cNvSpPr>
          <p:nvPr/>
        </p:nvSpPr>
        <p:spPr bwMode="auto">
          <a:xfrm>
            <a:off x="3708400" y="2708275"/>
            <a:ext cx="2036763" cy="1368425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endParaRPr lang="uk-UA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ATI  Radeon HD 4850</a:t>
            </a:r>
            <a:endParaRPr lang="ru-RU" b="0">
              <a:solidFill>
                <a:srgbClr val="1E1C11"/>
              </a:solidFill>
              <a:effectLst/>
              <a:latin typeface="Calibri" pitchFamily="34" charset="0"/>
            </a:endParaRPr>
          </a:p>
        </p:txBody>
      </p:sp>
      <p:sp>
        <p:nvSpPr>
          <p:cNvPr id="38963" name="Rectangle 51"/>
          <p:cNvSpPr>
            <a:spLocks noChangeArrowheads="1"/>
          </p:cNvSpPr>
          <p:nvPr/>
        </p:nvSpPr>
        <p:spPr bwMode="auto">
          <a:xfrm>
            <a:off x="2051050" y="1700213"/>
            <a:ext cx="1511300" cy="641350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Мікро-</a:t>
            </a:r>
          </a:p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процесор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" name="Прямоугольник 54"/>
          <p:cNvSpPr>
            <a:spLocks noChangeArrowheads="1"/>
          </p:cNvSpPr>
          <p:nvPr/>
        </p:nvSpPr>
        <p:spPr bwMode="auto">
          <a:xfrm>
            <a:off x="1763713" y="1341438"/>
            <a:ext cx="1963737" cy="1357312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 i3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4" name="Rectangle 52"/>
          <p:cNvSpPr>
            <a:spLocks noChangeArrowheads="1"/>
          </p:cNvSpPr>
          <p:nvPr/>
        </p:nvSpPr>
        <p:spPr bwMode="auto">
          <a:xfrm>
            <a:off x="5795963" y="1773238"/>
            <a:ext cx="1873250" cy="641350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Оперативна пам'ять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8" name="Прямоугольник 57"/>
          <p:cNvSpPr>
            <a:spLocks noChangeArrowheads="1"/>
          </p:cNvSpPr>
          <p:nvPr/>
        </p:nvSpPr>
        <p:spPr bwMode="auto">
          <a:xfrm>
            <a:off x="5651500" y="1341438"/>
            <a:ext cx="1963738" cy="1357312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2048 Mb DDRII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sz="16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65" name="Rectangle 53"/>
          <p:cNvSpPr>
            <a:spLocks noChangeArrowheads="1"/>
          </p:cNvSpPr>
          <p:nvPr/>
        </p:nvSpPr>
        <p:spPr bwMode="auto">
          <a:xfrm>
            <a:off x="1763713" y="3068638"/>
            <a:ext cx="1800225" cy="915987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Ємність жорсткого диска</a:t>
            </a:r>
            <a:r>
              <a:rPr lang="uk-UA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1" name="Прямоугольник 60"/>
          <p:cNvSpPr>
            <a:spLocks noChangeArrowheads="1"/>
          </p:cNvSpPr>
          <p:nvPr/>
        </p:nvSpPr>
        <p:spPr bwMode="auto">
          <a:xfrm>
            <a:off x="1763713" y="2708275"/>
            <a:ext cx="1963737" cy="13573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250 Gb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6" name="Rectangle 54"/>
          <p:cNvSpPr>
            <a:spLocks noChangeArrowheads="1"/>
          </p:cNvSpPr>
          <p:nvPr/>
        </p:nvSpPr>
        <p:spPr bwMode="auto">
          <a:xfrm>
            <a:off x="5867400" y="3429000"/>
            <a:ext cx="1836738" cy="366713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Відео пам’ять</a:t>
            </a:r>
            <a:r>
              <a:rPr lang="uk-UA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9" name="Прямоугольник 68"/>
          <p:cNvSpPr>
            <a:spLocks noChangeArrowheads="1"/>
          </p:cNvSpPr>
          <p:nvPr/>
        </p:nvSpPr>
        <p:spPr bwMode="auto">
          <a:xfrm>
            <a:off x="5651500" y="2708275"/>
            <a:ext cx="1965325" cy="13573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512Mb GDDR3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7" name="Rectangle 55"/>
          <p:cNvSpPr>
            <a:spLocks noChangeArrowheads="1"/>
          </p:cNvSpPr>
          <p:nvPr/>
        </p:nvSpPr>
        <p:spPr bwMode="auto">
          <a:xfrm>
            <a:off x="2195513" y="4581525"/>
            <a:ext cx="1108075" cy="366713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Монітор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" name="Прямоугольник 35"/>
          <p:cNvSpPr>
            <a:spLocks noChangeArrowheads="1"/>
          </p:cNvSpPr>
          <p:nvPr/>
        </p:nvSpPr>
        <p:spPr bwMode="auto">
          <a:xfrm>
            <a:off x="1763713" y="4076700"/>
            <a:ext cx="1965325" cy="13573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endParaRPr lang="uk-UA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SAMSUNG 19” TFT</a:t>
            </a:r>
            <a:endParaRPr lang="ru-RU" b="0">
              <a:solidFill>
                <a:srgbClr val="1E1C11"/>
              </a:solidFill>
              <a:effectLst/>
              <a:latin typeface="Calibri" pitchFamily="34" charset="0"/>
            </a:endParaRPr>
          </a:p>
        </p:txBody>
      </p:sp>
      <p:sp>
        <p:nvSpPr>
          <p:cNvPr id="38968" name="Rectangle 56"/>
          <p:cNvSpPr>
            <a:spLocks noChangeArrowheads="1"/>
          </p:cNvSpPr>
          <p:nvPr/>
        </p:nvSpPr>
        <p:spPr bwMode="auto">
          <a:xfrm>
            <a:off x="3635375" y="4508500"/>
            <a:ext cx="1657350" cy="641350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Системний блок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6" name="Прямоугольник 65"/>
          <p:cNvSpPr>
            <a:spLocks noChangeArrowheads="1"/>
          </p:cNvSpPr>
          <p:nvPr/>
        </p:nvSpPr>
        <p:spPr bwMode="auto">
          <a:xfrm>
            <a:off x="3708400" y="4076700"/>
            <a:ext cx="1943100" cy="1368425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ATX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sz="16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69" name="Rectangle 57"/>
          <p:cNvSpPr>
            <a:spLocks noChangeArrowheads="1"/>
          </p:cNvSpPr>
          <p:nvPr/>
        </p:nvSpPr>
        <p:spPr bwMode="auto">
          <a:xfrm>
            <a:off x="5724525" y="4076700"/>
            <a:ext cx="1871663" cy="1314450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Привод зі швидкостями (запис) х (перезапис) х (читання)</a:t>
            </a:r>
            <a:endParaRPr lang="ru-RU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7" name="Прямоугольник 66"/>
          <p:cNvSpPr>
            <a:spLocks noChangeArrowheads="1"/>
          </p:cNvSpPr>
          <p:nvPr/>
        </p:nvSpPr>
        <p:spPr bwMode="auto">
          <a:xfrm>
            <a:off x="5651500" y="4076700"/>
            <a:ext cx="1944688" cy="1370013"/>
          </a:xfrm>
          <a:prstGeom prst="rect">
            <a:avLst/>
          </a:prstGeom>
          <a:gradFill rotWithShape="1">
            <a:gsLst>
              <a:gs pos="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1750" algn="ctr">
            <a:solidFill>
              <a:srgbClr val="00FF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DVD-RW  24/16/50/</a:t>
            </a:r>
            <a:endParaRPr lang="ru-RU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0">
              <a:solidFill>
                <a:srgbClr val="1E1C11"/>
              </a:solidFill>
              <a:effectLst/>
              <a:latin typeface="Calibri" pitchFamily="34" charset="0"/>
            </a:endParaRPr>
          </a:p>
        </p:txBody>
      </p:sp>
      <p:sp>
        <p:nvSpPr>
          <p:cNvPr id="38970" name="Rectangle 58"/>
          <p:cNvSpPr>
            <a:spLocks noChangeArrowheads="1"/>
          </p:cNvSpPr>
          <p:nvPr/>
        </p:nvSpPr>
        <p:spPr bwMode="auto">
          <a:xfrm>
            <a:off x="1042988" y="5683250"/>
            <a:ext cx="6945312" cy="581025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eaLnBrk="0" hangingPunct="0"/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Intel i3 – 3,10 GHz /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2048 Mb DDRII 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 250 Gb 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 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ATI  Radeon HD 4850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/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512Mb GDDR3 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 SAMSUNG 19” TFT 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 ATX</a:t>
            </a:r>
            <a:r>
              <a:rPr lang="uk-UA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/ DVD-RW  SATA 24/16/50/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57" grpId="0" animBg="1"/>
      <p:bldP spid="62" grpId="0" animBg="1"/>
      <p:bldP spid="55" grpId="0" animBg="1"/>
      <p:bldP spid="58" grpId="0" animBg="1"/>
      <p:bldP spid="61" grpId="0" animBg="1"/>
      <p:bldP spid="69" grpId="0" animBg="1"/>
      <p:bldP spid="36" grpId="0" animBg="1"/>
      <p:bldP spid="66" grpId="0" animBg="1"/>
      <p:bldP spid="67" grpId="0" animBg="1"/>
      <p:bldP spid="389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55" name="Picture 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1052513"/>
            <a:ext cx="18716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кругленный прямоугольник 2"/>
          <p:cNvSpPr/>
          <p:nvPr/>
        </p:nvSpPr>
        <p:spPr>
          <a:xfrm>
            <a:off x="12700" y="1270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pic>
        <p:nvPicPr>
          <p:cNvPr id="29752" name="Picture 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5084763"/>
            <a:ext cx="175736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51" name="Picture 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5084763"/>
            <a:ext cx="180022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4787900" y="1125538"/>
            <a:ext cx="1512888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tx1"/>
                </a:solidFill>
                <a:effectLst/>
              </a:rPr>
              <a:t>Norton Commander,</a:t>
            </a:r>
            <a:r>
              <a:rPr lang="uk-UA" sz="1400">
                <a:solidFill>
                  <a:schemeClr val="tx1"/>
                </a:solidFill>
                <a:effectLst/>
              </a:rPr>
              <a:t> </a:t>
            </a:r>
            <a:r>
              <a:rPr lang="en-US" sz="1400">
                <a:solidFill>
                  <a:schemeClr val="tx1"/>
                </a:solidFill>
                <a:effectLst/>
              </a:rPr>
              <a:t>Total Commander, FAR</a:t>
            </a:r>
            <a:endParaRPr lang="uk-UA" sz="1400">
              <a:solidFill>
                <a:schemeClr val="tx1"/>
              </a:solidFill>
              <a:effectLst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971550" y="1274763"/>
            <a:ext cx="1368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  <a:effectLst/>
              </a:rPr>
              <a:t>Windows, Linux</a:t>
            </a:r>
            <a:endParaRPr lang="uk-UA">
              <a:solidFill>
                <a:schemeClr val="tx1"/>
              </a:solidFill>
              <a:effectLst/>
            </a:endParaRPr>
          </a:p>
        </p:txBody>
      </p:sp>
      <p:pic>
        <p:nvPicPr>
          <p:cNvPr id="2970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786188"/>
            <a:ext cx="1785937" cy="1214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2970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333375"/>
            <a:ext cx="7921625" cy="463550"/>
          </a:xfrm>
        </p:spPr>
        <p:txBody>
          <a:bodyPr/>
          <a:lstStyle/>
          <a:p>
            <a:pPr eaLnBrk="1" hangingPunct="1"/>
            <a:r>
              <a:rPr lang="ru-RU" sz="2200" b="1" smtClean="0"/>
              <a:t>Вкажи СИСТЕМНЕ </a:t>
            </a:r>
            <a:r>
              <a:rPr lang="uk-UA" sz="2200" b="1" smtClean="0"/>
              <a:t>ПРОГРАМНЕ ЗАБЕЗПЕЧЕННЯ (ПЗ) комп'ютера</a:t>
            </a:r>
            <a:r>
              <a:rPr lang="uk-UA" sz="4000" smtClean="0"/>
              <a:t> </a:t>
            </a:r>
            <a:endParaRPr lang="ru-RU" sz="4000" smtClean="0"/>
          </a:p>
        </p:txBody>
      </p:sp>
      <p:pic>
        <p:nvPicPr>
          <p:cNvPr id="2970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13" y="2500313"/>
            <a:ext cx="1071562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29710" name="Picture 3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25" y="5143500"/>
            <a:ext cx="15176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29711" name="Picture 1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63" y="2428875"/>
            <a:ext cx="1214437" cy="11779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29712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7250" y="2428875"/>
            <a:ext cx="1428750" cy="12144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34" name="Прямоугольник 33"/>
          <p:cNvSpPr/>
          <p:nvPr/>
        </p:nvSpPr>
        <p:spPr>
          <a:xfrm>
            <a:off x="611188" y="2349500"/>
            <a:ext cx="1981200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Електронні таблиці</a:t>
            </a:r>
          </a:p>
          <a:p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606675" y="2357438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Текстов</a:t>
            </a:r>
            <a:r>
              <a:rPr lang="uk-UA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і редактори</a:t>
            </a:r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496050" y="2357438"/>
            <a:ext cx="1963738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rgbClr val="1E1C11"/>
              </a:solidFill>
              <a:effectLst/>
              <a:latin typeface="Arial" charset="0"/>
              <a:cs typeface="Arial" charset="0"/>
            </a:endParaRPr>
          </a:p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Програми розробки презентацій</a:t>
            </a:r>
          </a:p>
          <a:p>
            <a:endParaRPr lang="ru-RU" sz="1600"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9718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86063" y="928688"/>
            <a:ext cx="1511300" cy="13636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55" name="Прямоугольник 54"/>
          <p:cNvSpPr/>
          <p:nvPr/>
        </p:nvSpPr>
        <p:spPr>
          <a:xfrm>
            <a:off x="611188" y="981075"/>
            <a:ext cx="1944687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</a:pPr>
            <a:r>
              <a:rPr lang="uk-UA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Операційні системи </a:t>
            </a:r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592388" y="1000125"/>
            <a:ext cx="1979612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Комунікаційні програми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4572000" y="981075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Файлові менеджери</a:t>
            </a:r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516688" y="981075"/>
            <a:ext cx="1943100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Перевірка диска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4572000" y="3714750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Графічні редактори</a:t>
            </a:r>
          </a:p>
          <a:p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555875" y="5084763"/>
            <a:ext cx="2016125" cy="13700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Відновлення системи</a:t>
            </a:r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537325" y="5072063"/>
            <a:ext cx="1963738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Бази даних і СУБД</a:t>
            </a:r>
          </a:p>
          <a:p>
            <a:endParaRPr lang="ru-RU" sz="1600" b="0">
              <a:solidFill>
                <a:srgbClr val="1E1C1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572000" y="5084763"/>
            <a:ext cx="1965325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Дефрагмента</a:t>
            </a: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ція диска</a:t>
            </a:r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6643688" y="5214938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прикладне ПЗ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572000" y="3716338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прикладне ПЗ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6572250" y="2428875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>
                <a:solidFill>
                  <a:schemeClr val="hlink"/>
                </a:solidFill>
                <a:effectLst/>
                <a:latin typeface="Calibri" pitchFamily="34" charset="0"/>
              </a:rPr>
              <a:t>Це прикладне ПЗ</a:t>
            </a:r>
            <a:endParaRPr lang="ru-RU" sz="1200">
              <a:solidFill>
                <a:schemeClr val="hlink"/>
              </a:solidFill>
              <a:effectLst/>
              <a:latin typeface="Calibri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700338" y="2492375"/>
            <a:ext cx="1857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</a:rPr>
              <a:t>Це прикладне ПЗ 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11188" y="2420938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прикладне ПЗ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2700338" y="1052513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прикладне ПЗ</a:t>
            </a:r>
            <a:r>
              <a:rPr lang="ru-RU" sz="120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11" action="ppaction://hlinksldjump"/>
          </p:cNvPr>
          <p:cNvSpPr/>
          <p:nvPr/>
        </p:nvSpPr>
        <p:spPr>
          <a:xfrm>
            <a:off x="4583113" y="6429375"/>
            <a:ext cx="1004887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11" action="ppaction://hlinksldjump"/>
              </a:rPr>
              <a:t>Дальше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Стрелка вправо 34">
            <a:hlinkClick r:id="rId12" action="ppaction://hlinksldjump"/>
          </p:cNvPr>
          <p:cNvSpPr/>
          <p:nvPr/>
        </p:nvSpPr>
        <p:spPr>
          <a:xfrm flipH="1">
            <a:off x="35766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12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pic>
        <p:nvPicPr>
          <p:cNvPr id="29737" name="Picture 41" descr="kasnoddrweb"/>
          <p:cNvPicPr>
            <a:picLocks noChangeAspect="1" noChangeArrowheads="1"/>
          </p:cNvPicPr>
          <p:nvPr/>
        </p:nvPicPr>
        <p:blipFill>
          <a:blip r:embed="rId13" cstate="print"/>
          <a:srcRect b="9834"/>
          <a:stretch>
            <a:fillRect/>
          </a:stretch>
        </p:blipFill>
        <p:spPr bwMode="auto">
          <a:xfrm>
            <a:off x="684213" y="3963988"/>
            <a:ext cx="1797050" cy="73342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1" name="Прямоугольник 60"/>
          <p:cNvSpPr/>
          <p:nvPr/>
        </p:nvSpPr>
        <p:spPr>
          <a:xfrm>
            <a:off x="611188" y="3716338"/>
            <a:ext cx="1981200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Антивірусні програми</a:t>
            </a:r>
          </a:p>
        </p:txBody>
      </p:sp>
      <p:sp>
        <p:nvSpPr>
          <p:cNvPr id="29739" name="Text Box 43"/>
          <p:cNvSpPr txBox="1">
            <a:spLocks noChangeArrowheads="1"/>
          </p:cNvSpPr>
          <p:nvPr/>
        </p:nvSpPr>
        <p:spPr bwMode="auto">
          <a:xfrm>
            <a:off x="2843213" y="3933825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uk-UA" b="0">
              <a:solidFill>
                <a:schemeClr val="tx1"/>
              </a:solidFill>
              <a:effectLst/>
            </a:endParaRPr>
          </a:p>
        </p:txBody>
      </p:sp>
      <p:sp>
        <p:nvSpPr>
          <p:cNvPr id="29740" name="Text Box 44"/>
          <p:cNvSpPr txBox="1">
            <a:spLocks noChangeArrowheads="1"/>
          </p:cNvSpPr>
          <p:nvPr/>
        </p:nvSpPr>
        <p:spPr bwMode="auto">
          <a:xfrm>
            <a:off x="2771775" y="3933825"/>
            <a:ext cx="1512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  <a:effectLst/>
              </a:rPr>
              <a:t>WinRar, WinZip</a:t>
            </a:r>
            <a:endParaRPr lang="uk-UA">
              <a:solidFill>
                <a:schemeClr val="tx1"/>
              </a:solidFill>
              <a:effectLst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592388" y="3716338"/>
            <a:ext cx="1979612" cy="1368425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Архіватори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pic>
        <p:nvPicPr>
          <p:cNvPr id="29742" name="Picture 46" descr="1197232665_CW%20copy"/>
          <p:cNvPicPr>
            <a:picLocks noChangeAspect="1" noChangeArrowheads="1"/>
          </p:cNvPicPr>
          <p:nvPr/>
        </p:nvPicPr>
        <p:blipFill>
          <a:blip r:embed="rId14" cstate="print">
            <a:lum bright="-18000"/>
          </a:blip>
          <a:srcRect l="14598" t="1843" r="15945"/>
          <a:stretch>
            <a:fillRect/>
          </a:stretch>
        </p:blipFill>
        <p:spPr bwMode="auto">
          <a:xfrm>
            <a:off x="827088" y="5157788"/>
            <a:ext cx="1584325" cy="1223962"/>
          </a:xfrm>
          <a:prstGeom prst="rect">
            <a:avLst/>
          </a:prstGeom>
          <a:noFill/>
          <a:ln w="2857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66" name="Прямоугольник 65"/>
          <p:cNvSpPr/>
          <p:nvPr/>
        </p:nvSpPr>
        <p:spPr>
          <a:xfrm>
            <a:off x="611188" y="5084763"/>
            <a:ext cx="1963737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Драйвери пристроїв</a:t>
            </a:r>
          </a:p>
          <a:p>
            <a:endParaRPr lang="ru-RU" sz="16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9744" name="Rectangle 48"/>
          <p:cNvSpPr>
            <a:spLocks noChangeArrowheads="1"/>
          </p:cNvSpPr>
          <p:nvPr/>
        </p:nvSpPr>
        <p:spPr bwMode="auto">
          <a:xfrm>
            <a:off x="4787900" y="2708275"/>
            <a:ext cx="1628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  <a:effectLst/>
                <a:latin typeface="Calibri" pitchFamily="34" charset="0"/>
              </a:rPr>
              <a:t>Visual Basic, Delphi</a:t>
            </a:r>
            <a:endParaRPr lang="ru-RU"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572000" y="2349500"/>
            <a:ext cx="1965325" cy="1357313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Системне програмування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pic>
        <p:nvPicPr>
          <p:cNvPr id="29754" name="Picture 58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659563" y="3789363"/>
            <a:ext cx="1657350" cy="1184275"/>
          </a:xfrm>
          <a:prstGeom prst="rect">
            <a:avLst/>
          </a:prstGeom>
          <a:noFill/>
        </p:spPr>
      </p:pic>
      <p:sp>
        <p:nvSpPr>
          <p:cNvPr id="63" name="Прямоугольник 62"/>
          <p:cNvSpPr/>
          <p:nvPr/>
        </p:nvSpPr>
        <p:spPr>
          <a:xfrm>
            <a:off x="6516688" y="3716338"/>
            <a:ext cx="1963737" cy="1357312"/>
          </a:xfrm>
          <a:prstGeom prst="rect">
            <a:avLst/>
          </a:prstGeom>
          <a:solidFill>
            <a:srgbClr val="71FF71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Очищення диска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 nodeType="clickPar">
                      <p:stCondLst>
                        <p:cond delay="0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  <p:bldLst>
      <p:bldP spid="55" grpId="0" animBg="1"/>
      <p:bldP spid="57" grpId="0" animBg="1"/>
      <p:bldP spid="58" grpId="0" animBg="1"/>
      <p:bldP spid="67" grpId="0" animBg="1"/>
      <p:bldP spid="69" grpId="0" animBg="1"/>
      <p:bldP spid="43" grpId="0"/>
      <p:bldP spid="44" grpId="0"/>
      <p:bldP spid="45" grpId="0"/>
      <p:bldP spid="46" grpId="0"/>
      <p:bldP spid="47" grpId="0"/>
      <p:bldP spid="48" grpId="0"/>
      <p:bldP spid="61" grpId="0" animBg="1"/>
      <p:bldP spid="62" grpId="0" animBg="1"/>
      <p:bldP spid="66" grpId="0" animBg="1"/>
      <p:bldP spid="36" grpId="0" animBg="1"/>
      <p:bldP spid="6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hlinkClick r:id="rId2" action="ppaction://hlinksldjump"/>
          </p:cNvPr>
          <p:cNvSpPr/>
          <p:nvPr/>
        </p:nvSpPr>
        <p:spPr>
          <a:xfrm>
            <a:off x="12700" y="1270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pic>
        <p:nvPicPr>
          <p:cNvPr id="3072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500313"/>
            <a:ext cx="1500188" cy="10715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28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3857625"/>
            <a:ext cx="1125537" cy="1200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grpSp>
        <p:nvGrpSpPr>
          <p:cNvPr id="30729" name="Group 15"/>
          <p:cNvGrpSpPr>
            <a:grpSpLocks/>
          </p:cNvGrpSpPr>
          <p:nvPr/>
        </p:nvGrpSpPr>
        <p:grpSpPr bwMode="auto">
          <a:xfrm>
            <a:off x="2714625" y="3929063"/>
            <a:ext cx="1000125" cy="928687"/>
            <a:chOff x="341" y="892"/>
            <a:chExt cx="2086" cy="1851"/>
          </a:xfrm>
        </p:grpSpPr>
        <p:sp>
          <p:nvSpPr>
            <p:cNvPr id="30730" name="Freeform 13"/>
            <p:cNvSpPr>
              <a:spLocks/>
            </p:cNvSpPr>
            <p:nvPr/>
          </p:nvSpPr>
          <p:spPr bwMode="auto">
            <a:xfrm>
              <a:off x="1029" y="905"/>
              <a:ext cx="1398" cy="1838"/>
            </a:xfrm>
            <a:custGeom>
              <a:avLst/>
              <a:gdLst>
                <a:gd name="T0" fmla="*/ 1398 w 1398"/>
                <a:gd name="T1" fmla="*/ 1632 h 1838"/>
                <a:gd name="T2" fmla="*/ 1398 w 1398"/>
                <a:gd name="T3" fmla="*/ 1577 h 1838"/>
                <a:gd name="T4" fmla="*/ 1117 w 1398"/>
                <a:gd name="T5" fmla="*/ 0 h 1838"/>
                <a:gd name="T6" fmla="*/ 0 w 1398"/>
                <a:gd name="T7" fmla="*/ 1564 h 1838"/>
                <a:gd name="T8" fmla="*/ 1234 w 1398"/>
                <a:gd name="T9" fmla="*/ 1838 h 1838"/>
                <a:gd name="T10" fmla="*/ 1398 w 1398"/>
                <a:gd name="T11" fmla="*/ 1632 h 18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398"/>
                <a:gd name="T19" fmla="*/ 0 h 1838"/>
                <a:gd name="T20" fmla="*/ 1398 w 1398"/>
                <a:gd name="T21" fmla="*/ 1838 h 18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398" h="1838">
                  <a:moveTo>
                    <a:pt x="1398" y="1632"/>
                  </a:moveTo>
                  <a:cubicBezTo>
                    <a:pt x="1398" y="1614"/>
                    <a:pt x="1398" y="1595"/>
                    <a:pt x="1398" y="1577"/>
                  </a:cubicBezTo>
                  <a:lnTo>
                    <a:pt x="1117" y="0"/>
                  </a:lnTo>
                  <a:lnTo>
                    <a:pt x="0" y="1564"/>
                  </a:lnTo>
                  <a:lnTo>
                    <a:pt x="1234" y="1838"/>
                  </a:lnTo>
                  <a:lnTo>
                    <a:pt x="1398" y="1632"/>
                  </a:lnTo>
                  <a:close/>
                </a:path>
              </a:pathLst>
            </a:custGeom>
            <a:solidFill>
              <a:srgbClr val="CCFFFF">
                <a:alpha val="52156"/>
              </a:srgbClr>
            </a:solidFill>
            <a:ln w="635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uk-UA"/>
            </a:p>
          </p:txBody>
        </p:sp>
        <p:pic>
          <p:nvPicPr>
            <p:cNvPr id="30731" name="Picture 14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1" y="892"/>
              <a:ext cx="1800" cy="16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</p:pic>
      </p:grpSp>
      <p:pic>
        <p:nvPicPr>
          <p:cNvPr id="3073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5" y="3786188"/>
            <a:ext cx="1785938" cy="1149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36" name="Прямоугольник 35"/>
          <p:cNvSpPr/>
          <p:nvPr/>
        </p:nvSpPr>
        <p:spPr>
          <a:xfrm>
            <a:off x="4572000" y="2349500"/>
            <a:ext cx="1944688" cy="1366838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Системне програмуван</a:t>
            </a: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ня</a:t>
            </a: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30734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59416">
            <a:off x="1006475" y="5146675"/>
            <a:ext cx="917575" cy="1190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3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63" y="3875088"/>
            <a:ext cx="1500187" cy="11445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36" name="Picture 6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1143000"/>
            <a:ext cx="1285875" cy="11144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37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0625" y="1143000"/>
            <a:ext cx="928688" cy="11414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38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688" y="1285875"/>
            <a:ext cx="893762" cy="8937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30739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-365173">
            <a:off x="7399338" y="1255713"/>
            <a:ext cx="828675" cy="8286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55" name="Прямоугольник 54"/>
          <p:cNvSpPr/>
          <p:nvPr/>
        </p:nvSpPr>
        <p:spPr>
          <a:xfrm>
            <a:off x="611188" y="1000125"/>
            <a:ext cx="1981200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uk-UA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Операційні системи</a:t>
            </a:r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572000" y="981075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uk-UA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Файлові менеджери</a:t>
            </a:r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6516688" y="981075"/>
            <a:ext cx="1963737" cy="143986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uk-UA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Перевірка диска</a:t>
            </a:r>
          </a:p>
          <a:p>
            <a:endParaRPr lang="ru-RU" sz="1600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ru-RU" sz="1600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42938" y="3714750"/>
            <a:ext cx="1963737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Антивірусні програми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606675" y="3714750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Архіватори</a:t>
            </a: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516688" y="3644900"/>
            <a:ext cx="1963737" cy="143986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Очищення диска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647700" y="5084763"/>
            <a:ext cx="1944688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Драйвери пристор</a:t>
            </a:r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їв</a:t>
            </a:r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572000" y="5084763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uk-UA" b="0">
              <a:solidFill>
                <a:srgbClr val="1E1C11"/>
              </a:solidFill>
              <a:effectLst/>
              <a:cs typeface="Arial" charset="0"/>
            </a:endParaRP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Дефрагмента</a:t>
            </a: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ція диска</a:t>
            </a:r>
            <a:endParaRPr lang="ru-RU" b="0">
              <a:solidFill>
                <a:srgbClr val="1E1C11"/>
              </a:solidFill>
              <a:effectLst/>
              <a:latin typeface="Arial" charset="0"/>
              <a:cs typeface="Arial" charset="0"/>
            </a:endParaRP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14375" y="3789363"/>
            <a:ext cx="1857375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572000" y="2492375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  <a:endParaRPr lang="ru-RU" sz="1200">
              <a:solidFill>
                <a:schemeClr val="hlink"/>
              </a:solidFill>
              <a:effectLst/>
              <a:latin typeface="Calibri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714375" y="1071563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588125" y="1052513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 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4643438" y="1125538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2643188" y="3786188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6643688" y="3716338"/>
            <a:ext cx="1857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 ПЗ</a:t>
            </a:r>
            <a:r>
              <a:rPr lang="ru-RU" sz="1200" b="0">
                <a:solidFill>
                  <a:srgbClr val="FFFF00"/>
                </a:solidFill>
                <a:effectLst/>
                <a:latin typeface="Calibri" pitchFamily="34" charset="0"/>
              </a:rPr>
              <a:t> 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4787900" y="5084763"/>
            <a:ext cx="17287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14375" y="5143500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13" action="ppaction://hlinksldjump"/>
          </p:cNvPr>
          <p:cNvSpPr/>
          <p:nvPr/>
        </p:nvSpPr>
        <p:spPr>
          <a:xfrm>
            <a:off x="4572000" y="6429375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13" action="ppaction://hlinksldjump"/>
              </a:rPr>
              <a:t>Дальше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Стрелка вправо 34">
            <a:hlinkClick r:id="rId14" action="ppaction://hlinksldjump"/>
          </p:cNvPr>
          <p:cNvSpPr/>
          <p:nvPr/>
        </p:nvSpPr>
        <p:spPr>
          <a:xfrm flipH="1">
            <a:off x="35639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2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30762" name="Заголовок 1"/>
          <p:cNvSpPr>
            <a:spLocks/>
          </p:cNvSpPr>
          <p:nvPr/>
        </p:nvSpPr>
        <p:spPr bwMode="auto">
          <a:xfrm>
            <a:off x="539750" y="333375"/>
            <a:ext cx="80645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000">
                <a:solidFill>
                  <a:schemeClr val="tx1"/>
                </a:solidFill>
                <a:effectLst/>
                <a:latin typeface="Calibri" pitchFamily="34" charset="0"/>
              </a:rPr>
              <a:t>Вкажи ПРИКЛАДНЕ </a:t>
            </a:r>
            <a:r>
              <a:rPr lang="uk-UA" sz="2000">
                <a:solidFill>
                  <a:schemeClr val="tx1"/>
                </a:solidFill>
                <a:effectLst/>
                <a:latin typeface="Calibri" pitchFamily="34" charset="0"/>
              </a:rPr>
              <a:t>ПРОГРАМНЕ ЗАБЕЗПЕЧЕННЯ (ПЗ) комп'ютера</a:t>
            </a:r>
            <a:r>
              <a:rPr lang="uk-UA" sz="2000" b="0">
                <a:solidFill>
                  <a:schemeClr val="tx1"/>
                </a:solidFill>
                <a:effectLst/>
                <a:latin typeface="Calibri" pitchFamily="34" charset="0"/>
              </a:rPr>
              <a:t> </a:t>
            </a:r>
            <a:endParaRPr lang="ru-RU" sz="2000" b="0"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0763" name="Text Box 43"/>
          <p:cNvSpPr txBox="1">
            <a:spLocks noChangeArrowheads="1"/>
          </p:cNvSpPr>
          <p:nvPr/>
        </p:nvSpPr>
        <p:spPr bwMode="auto">
          <a:xfrm>
            <a:off x="2987675" y="2781300"/>
            <a:ext cx="13684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600">
                <a:solidFill>
                  <a:schemeClr val="tx1"/>
                </a:solidFill>
                <a:effectLst/>
              </a:rPr>
              <a:t>Блокнот, </a:t>
            </a:r>
            <a:r>
              <a:rPr lang="en-US" sz="1600">
                <a:solidFill>
                  <a:schemeClr val="tx1"/>
                </a:solidFill>
                <a:effectLst/>
              </a:rPr>
              <a:t>WordPad</a:t>
            </a:r>
            <a:r>
              <a:rPr lang="ru-RU" sz="1600">
                <a:solidFill>
                  <a:schemeClr val="tx1"/>
                </a:solidFill>
                <a:effectLst/>
              </a:rPr>
              <a:t>.</a:t>
            </a:r>
            <a:r>
              <a:rPr lang="ru-RU" sz="1600" b="0"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2555875" y="2349500"/>
            <a:ext cx="2016125" cy="1366838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Текстові редактори</a:t>
            </a: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30765" name="Picture 45" descr="Excel_200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16013" y="2565400"/>
            <a:ext cx="1003300" cy="1003300"/>
          </a:xfrm>
          <a:prstGeom prst="rect">
            <a:avLst/>
          </a:prstGeom>
          <a:noFill/>
        </p:spPr>
      </p:pic>
      <p:sp>
        <p:nvSpPr>
          <p:cNvPr id="34" name="Прямоугольник 33"/>
          <p:cNvSpPr/>
          <p:nvPr/>
        </p:nvSpPr>
        <p:spPr>
          <a:xfrm>
            <a:off x="611188" y="2349500"/>
            <a:ext cx="1963737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Електронні таблиці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  <a:p>
            <a:endParaRPr lang="ru-RU" b="0">
              <a:solidFill>
                <a:srgbClr val="FFFFFF"/>
              </a:solidFill>
              <a:effectLst/>
              <a:cs typeface="Arial" charset="0"/>
            </a:endParaRPr>
          </a:p>
        </p:txBody>
      </p:sp>
      <p:sp>
        <p:nvSpPr>
          <p:cNvPr id="30767" name="Rectangle 47"/>
          <p:cNvSpPr>
            <a:spLocks noChangeArrowheads="1"/>
          </p:cNvSpPr>
          <p:nvPr/>
        </p:nvSpPr>
        <p:spPr bwMode="auto">
          <a:xfrm>
            <a:off x="4606925" y="4029075"/>
            <a:ext cx="1854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effectLst/>
              </a:rPr>
              <a:t>Paint, Photoshop</a:t>
            </a:r>
            <a:endParaRPr lang="ru-RU" sz="1600">
              <a:solidFill>
                <a:schemeClr val="tx1"/>
              </a:solidFill>
              <a:effectLst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572000" y="3716338"/>
            <a:ext cx="1965325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Графічні редактори</a:t>
            </a: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0769" name="Text Box 49"/>
          <p:cNvSpPr txBox="1">
            <a:spLocks noChangeArrowheads="1"/>
          </p:cNvSpPr>
          <p:nvPr/>
        </p:nvSpPr>
        <p:spPr bwMode="auto">
          <a:xfrm>
            <a:off x="6877050" y="2708275"/>
            <a:ext cx="1368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effectLst/>
              </a:rPr>
              <a:t>PowerPoint</a:t>
            </a:r>
            <a:endParaRPr lang="ru-RU" sz="1600">
              <a:solidFill>
                <a:schemeClr val="tx1"/>
              </a:solidFill>
              <a:effectLst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516688" y="2349500"/>
            <a:ext cx="1963737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Програми розробки презентації</a:t>
            </a: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0771" name="Rectangle 51"/>
          <p:cNvSpPr>
            <a:spLocks noChangeArrowheads="1"/>
          </p:cNvSpPr>
          <p:nvPr/>
        </p:nvSpPr>
        <p:spPr bwMode="auto">
          <a:xfrm>
            <a:off x="6948488" y="5373688"/>
            <a:ext cx="1254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effectLst/>
              </a:rPr>
              <a:t>Access</a:t>
            </a:r>
            <a:endParaRPr lang="ru-RU" sz="1600">
              <a:solidFill>
                <a:schemeClr val="tx1"/>
              </a:solidFill>
              <a:effectLst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516688" y="5084763"/>
            <a:ext cx="1963737" cy="1357312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Бази даних і СУБД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30773" name="Rectangle 53"/>
          <p:cNvSpPr>
            <a:spLocks noChangeArrowheads="1"/>
          </p:cNvSpPr>
          <p:nvPr/>
        </p:nvSpPr>
        <p:spPr bwMode="auto">
          <a:xfrm>
            <a:off x="2700338" y="1052513"/>
            <a:ext cx="16859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effectLst/>
              </a:rPr>
              <a:t>Internet Explorer</a:t>
            </a:r>
            <a:r>
              <a:rPr lang="uk-UA" sz="1600">
                <a:solidFill>
                  <a:schemeClr val="tx1"/>
                </a:solidFill>
                <a:effectLst/>
              </a:rPr>
              <a:t>, </a:t>
            </a:r>
            <a:r>
              <a:rPr lang="en-US" sz="1600">
                <a:solidFill>
                  <a:schemeClr val="tx1"/>
                </a:solidFill>
                <a:effectLst/>
              </a:rPr>
              <a:t>Opera, Mozilla Firefox</a:t>
            </a:r>
            <a:endParaRPr lang="ru-RU" sz="1600">
              <a:solidFill>
                <a:schemeClr val="tx1"/>
              </a:solidFill>
              <a:effectLst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627313" y="981075"/>
            <a:ext cx="1965325" cy="1357313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Комунікаційні програми</a:t>
            </a:r>
          </a:p>
          <a:p>
            <a:endParaRPr lang="ru-RU" b="0">
              <a:solidFill>
                <a:srgbClr val="1E1C11"/>
              </a:solidFill>
              <a:effectLst/>
              <a:cs typeface="Arial" charset="0"/>
            </a:endParaRPr>
          </a:p>
        </p:txBody>
      </p:sp>
      <p:sp>
        <p:nvSpPr>
          <p:cNvPr id="30775" name="Rectangle 55"/>
          <p:cNvSpPr>
            <a:spLocks noChangeArrowheads="1"/>
          </p:cNvSpPr>
          <p:nvPr/>
        </p:nvSpPr>
        <p:spPr bwMode="auto">
          <a:xfrm>
            <a:off x="2700338" y="5229225"/>
            <a:ext cx="1655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uk-UA"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627313" y="5084763"/>
            <a:ext cx="1944687" cy="1368425"/>
          </a:xfrm>
          <a:prstGeom prst="rect">
            <a:avLst/>
          </a:prstGeom>
          <a:solidFill>
            <a:srgbClr val="E2FF53"/>
          </a:solidFill>
          <a:ln w="317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uk-UA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r>
              <a:rPr lang="uk-U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Відновлення системи</a:t>
            </a:r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endParaRPr lang="ru-RU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" name="TextBox 50"/>
          <p:cNvSpPr txBox="1">
            <a:spLocks noChangeArrowheads="1"/>
          </p:cNvSpPr>
          <p:nvPr/>
        </p:nvSpPr>
        <p:spPr bwMode="auto">
          <a:xfrm>
            <a:off x="2700338" y="5157788"/>
            <a:ext cx="17287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hlink"/>
                </a:solidFill>
                <a:effectLst/>
                <a:latin typeface="Calibri" pitchFamily="34" charset="0"/>
              </a:rPr>
              <a:t>Це системне ПЗ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35" grpId="0" animBg="1"/>
      <p:bldP spid="34" grpId="0" animBg="1"/>
      <p:bldP spid="64" grpId="0" animBg="1"/>
      <p:bldP spid="37" grpId="0" animBg="1"/>
      <p:bldP spid="68" grpId="0" animBg="1"/>
      <p:bldP spid="56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Скругленный прямоугольник 2"/>
          <p:cNvGrpSpPr>
            <a:grpSpLocks/>
          </p:cNvGrpSpPr>
          <p:nvPr/>
        </p:nvGrpSpPr>
        <p:grpSpPr bwMode="auto">
          <a:xfrm>
            <a:off x="-23813" y="0"/>
            <a:ext cx="9167813" cy="6881813"/>
            <a:chOff x="4" y="4"/>
            <a:chExt cx="5775" cy="4335"/>
          </a:xfrm>
        </p:grpSpPr>
        <p:pic>
          <p:nvPicPr>
            <p:cNvPr id="40963" name="Скругленный прямоугольник 2">
              <a:hlinkClick r:id="rId2" action="ppaction://hlinksldjump"/>
            </p:cNvPr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" y="4"/>
              <a:ext cx="5775" cy="433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</p:spPr>
        </p:pic>
        <p:sp>
          <p:nvSpPr>
            <p:cNvPr id="40964" name="Text Box 4"/>
            <p:cNvSpPr txBox="1">
              <a:spLocks noChangeArrowheads="1"/>
            </p:cNvSpPr>
            <p:nvPr/>
          </p:nvSpPr>
          <p:spPr bwMode="auto">
            <a:xfrm>
              <a:off x="56" y="56"/>
              <a:ext cx="5672" cy="4232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uk-UA" b="0">
                <a:solidFill>
                  <a:srgbClr val="FFFFFF"/>
                </a:solidFill>
                <a:effectLst/>
                <a:latin typeface="Calibri" pitchFamily="34" charset="0"/>
              </a:endParaRPr>
            </a:p>
          </p:txBody>
        </p:sp>
      </p:grp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4" action="ppaction://hlinksldjump"/>
          </p:cNvPr>
          <p:cNvSpPr/>
          <p:nvPr/>
        </p:nvSpPr>
        <p:spPr>
          <a:xfrm>
            <a:off x="4572000" y="6429375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k-UA" sz="1300" u="sng">
                <a:solidFill>
                  <a:schemeClr val="hlink"/>
                </a:solidFill>
                <a:effectLst/>
                <a:cs typeface="Arial" charset="0"/>
              </a:rPr>
              <a:t>Далі</a:t>
            </a:r>
          </a:p>
        </p:txBody>
      </p:sp>
      <p:sp>
        <p:nvSpPr>
          <p:cNvPr id="4" name="Стрелка вправо 34">
            <a:hlinkClick r:id="rId5" action="ppaction://hlinksldjump"/>
          </p:cNvPr>
          <p:cNvSpPr/>
          <p:nvPr/>
        </p:nvSpPr>
        <p:spPr>
          <a:xfrm flipH="1">
            <a:off x="35639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300" u="sng">
                <a:solidFill>
                  <a:schemeClr val="hlink"/>
                </a:solidFill>
                <a:effectLst/>
                <a:cs typeface="Arial" charset="0"/>
              </a:rPr>
              <a:t>Меню</a:t>
            </a:r>
          </a:p>
        </p:txBody>
      </p:sp>
      <p:grpSp>
        <p:nvGrpSpPr>
          <p:cNvPr id="41001" name="Group 41"/>
          <p:cNvGrpSpPr>
            <a:grpSpLocks/>
          </p:cNvGrpSpPr>
          <p:nvPr/>
        </p:nvGrpSpPr>
        <p:grpSpPr bwMode="auto">
          <a:xfrm>
            <a:off x="1042988" y="333375"/>
            <a:ext cx="7273925" cy="5472113"/>
            <a:chOff x="657" y="210"/>
            <a:chExt cx="4582" cy="3447"/>
          </a:xfrm>
        </p:grpSpPr>
        <p:sp>
          <p:nvSpPr>
            <p:cNvPr id="41002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610" y="210"/>
              <a:ext cx="2359" cy="5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uk-UA" sz="3600" kern="10">
                  <a:ln w="9525">
                    <a:noFill/>
                    <a:round/>
                    <a:headEnd/>
                    <a:tailEnd/>
                  </a:ln>
                  <a:solidFill>
                    <a:srgbClr val="336699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файл</a:t>
              </a:r>
            </a:p>
          </p:txBody>
        </p:sp>
        <p:sp>
          <p:nvSpPr>
            <p:cNvPr id="41003" name="Text Box 6"/>
            <p:cNvSpPr txBox="1">
              <a:spLocks noChangeArrowheads="1"/>
            </p:cNvSpPr>
            <p:nvPr/>
          </p:nvSpPr>
          <p:spPr bwMode="auto">
            <a:xfrm>
              <a:off x="657" y="1117"/>
              <a:ext cx="458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5400">
                  <a:solidFill>
                    <a:schemeClr val="tx1"/>
                  </a:solidFill>
                  <a:effectLst/>
                </a:rPr>
                <a:t>Ім</a:t>
              </a:r>
              <a:r>
                <a:rPr lang="en-US" sz="5400">
                  <a:solidFill>
                    <a:schemeClr val="tx1"/>
                  </a:solidFill>
                  <a:effectLst/>
                </a:rPr>
                <a:t>’</a:t>
              </a:r>
              <a:r>
                <a:rPr lang="ru-RU" sz="5400">
                  <a:solidFill>
                    <a:schemeClr val="tx1"/>
                  </a:solidFill>
                  <a:effectLst/>
                </a:rPr>
                <a:t>я.р</a:t>
              </a:r>
              <a:r>
                <a:rPr lang="uk-UA" sz="5400">
                  <a:solidFill>
                    <a:schemeClr val="tx1"/>
                  </a:solidFill>
                  <a:effectLst/>
                </a:rPr>
                <a:t>оз</a:t>
              </a:r>
              <a:r>
                <a:rPr lang="ru-RU" sz="5400">
                  <a:solidFill>
                    <a:schemeClr val="tx1"/>
                  </a:solidFill>
                  <a:effectLst/>
                </a:rPr>
                <a:t>ширення</a:t>
              </a:r>
            </a:p>
          </p:txBody>
        </p:sp>
        <p:pic>
          <p:nvPicPr>
            <p:cNvPr id="41004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 r="54102"/>
            <a:stretch>
              <a:fillRect/>
            </a:stretch>
          </p:blipFill>
          <p:spPr bwMode="auto">
            <a:xfrm>
              <a:off x="793" y="1661"/>
              <a:ext cx="1471" cy="1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05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 l="45898"/>
            <a:stretch>
              <a:fillRect/>
            </a:stretch>
          </p:blipFill>
          <p:spPr bwMode="auto">
            <a:xfrm>
              <a:off x="3470" y="1797"/>
              <a:ext cx="1616" cy="18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006" name="Oval 46"/>
            <p:cNvSpPr>
              <a:spLocks noChangeArrowheads="1"/>
            </p:cNvSpPr>
            <p:nvPr/>
          </p:nvSpPr>
          <p:spPr bwMode="auto">
            <a:xfrm>
              <a:off x="884" y="981"/>
              <a:ext cx="1134" cy="862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41007" name="Line 47"/>
            <p:cNvSpPr>
              <a:spLocks noChangeShapeType="1"/>
            </p:cNvSpPr>
            <p:nvPr/>
          </p:nvSpPr>
          <p:spPr bwMode="auto">
            <a:xfrm flipH="1">
              <a:off x="1791" y="709"/>
              <a:ext cx="681" cy="36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41008" name="Line 48"/>
            <p:cNvSpPr>
              <a:spLocks noChangeShapeType="1"/>
            </p:cNvSpPr>
            <p:nvPr/>
          </p:nvSpPr>
          <p:spPr bwMode="auto">
            <a:xfrm>
              <a:off x="2925" y="709"/>
              <a:ext cx="545" cy="31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lg" len="lg"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41009" name="Oval 49"/>
            <p:cNvSpPr>
              <a:spLocks noChangeArrowheads="1"/>
            </p:cNvSpPr>
            <p:nvPr/>
          </p:nvSpPr>
          <p:spPr bwMode="auto">
            <a:xfrm>
              <a:off x="2018" y="1026"/>
              <a:ext cx="2812" cy="771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uk-UA"/>
            </a:p>
          </p:txBody>
        </p:sp>
      </p:grpSp>
      <p:sp>
        <p:nvSpPr>
          <p:cNvPr id="41010" name="Text Box 4"/>
          <p:cNvSpPr txBox="1">
            <a:spLocks noChangeArrowheads="1"/>
          </p:cNvSpPr>
          <p:nvPr/>
        </p:nvSpPr>
        <p:spPr bwMode="auto">
          <a:xfrm>
            <a:off x="971550" y="5805488"/>
            <a:ext cx="7345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5000"/>
              </a:lnSpc>
            </a:pPr>
            <a:r>
              <a:rPr lang="ru-RU" sz="2400" b="0">
                <a:solidFill>
                  <a:schemeClr val="tx1"/>
                </a:solidFill>
                <a:effectLst/>
              </a:rPr>
              <a:t>Програми </a:t>
            </a:r>
            <a:r>
              <a:rPr lang="uk-UA" sz="2400" b="0">
                <a:solidFill>
                  <a:schemeClr val="tx1"/>
                </a:solidFill>
                <a:effectLst/>
              </a:rPr>
              <a:t>і</a:t>
            </a:r>
            <a:r>
              <a:rPr lang="ru-RU" sz="2400" b="0">
                <a:solidFill>
                  <a:schemeClr val="tx1"/>
                </a:solidFill>
                <a:effectLst/>
              </a:rPr>
              <a:t> дані зберігаються на на диску </a:t>
            </a:r>
          </a:p>
          <a:p>
            <a:pPr>
              <a:lnSpc>
                <a:spcPct val="75000"/>
              </a:lnSpc>
            </a:pPr>
            <a:r>
              <a:rPr lang="ru-RU" sz="2400" b="0">
                <a:solidFill>
                  <a:schemeClr val="tx1"/>
                </a:solidFill>
                <a:effectLst/>
              </a:rPr>
              <a:t>в вигляді </a:t>
            </a:r>
            <a:r>
              <a:rPr lang="ru-RU" sz="2400">
                <a:solidFill>
                  <a:schemeClr val="tx1"/>
                </a:solidFill>
                <a:effectLst/>
              </a:rPr>
              <a:t>файлів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hlinkClick r:id="rId2" action="ppaction://hlinksldjump"/>
          </p:cNvPr>
          <p:cNvSpPr/>
          <p:nvPr/>
        </p:nvSpPr>
        <p:spPr>
          <a:xfrm>
            <a:off x="12700" y="12700"/>
            <a:ext cx="9144000" cy="6858000"/>
          </a:xfrm>
          <a:prstGeom prst="roundRect">
            <a:avLst>
              <a:gd name="adj" fmla="val 3459"/>
            </a:avLst>
          </a:prstGeom>
          <a:gradFill flip="none" rotWithShape="1">
            <a:gsLst>
              <a:gs pos="84000">
                <a:schemeClr val="bg1">
                  <a:alpha val="0"/>
                </a:schemeClr>
              </a:gs>
              <a:gs pos="91000">
                <a:srgbClr val="00FF00"/>
              </a:gs>
              <a:gs pos="100000">
                <a:srgbClr val="00B050"/>
              </a:gs>
              <a:gs pos="100000">
                <a:srgbClr val="00B050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effectLst/>
            </a:endParaRPr>
          </a:p>
        </p:txBody>
      </p:sp>
      <p:sp>
        <p:nvSpPr>
          <p:cNvPr id="33" name="Блок-схема: магнитный диск 32"/>
          <p:cNvSpPr/>
          <p:nvPr/>
        </p:nvSpPr>
        <p:spPr>
          <a:xfrm>
            <a:off x="4427538" y="6500813"/>
            <a:ext cx="309562" cy="714375"/>
          </a:xfrm>
          <a:prstGeom prst="flowChartMagneticDisk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solidFill>
              <a:srgbClr val="864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>
              <a:effectLst/>
            </a:endParaRPr>
          </a:p>
        </p:txBody>
      </p:sp>
      <p:sp>
        <p:nvSpPr>
          <p:cNvPr id="2" name="Стрелка вправо 33">
            <a:hlinkClick r:id="rId3" action="ppaction://hlinksldjump"/>
          </p:cNvPr>
          <p:cNvSpPr/>
          <p:nvPr/>
        </p:nvSpPr>
        <p:spPr>
          <a:xfrm>
            <a:off x="4572000" y="6429375"/>
            <a:ext cx="1004888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3" action="ppaction://hlinksldjump"/>
              </a:rPr>
              <a:t>Дальше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Стрелка вправо 34">
            <a:hlinkClick r:id="rId4" action="ppaction://hlinksldjump"/>
          </p:cNvPr>
          <p:cNvSpPr/>
          <p:nvPr/>
        </p:nvSpPr>
        <p:spPr>
          <a:xfrm flipH="1">
            <a:off x="3563938" y="6429375"/>
            <a:ext cx="1006475" cy="428625"/>
          </a:xfrm>
          <a:prstGeom prst="rightArrow">
            <a:avLst/>
          </a:prstGeom>
          <a:gradFill flip="none" rotWithShape="1">
            <a:gsLst>
              <a:gs pos="22000">
                <a:srgbClr val="FF0000"/>
              </a:gs>
              <a:gs pos="45000">
                <a:srgbClr val="FFFF00"/>
              </a:gs>
              <a:gs pos="56000">
                <a:srgbClr val="FFC000"/>
              </a:gs>
              <a:gs pos="74000">
                <a:srgbClr val="FD1711"/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002060"/>
                </a:solidFill>
                <a:effectLst/>
                <a:hlinkClick r:id="rId2" action="ppaction://hlinksldjump"/>
              </a:rPr>
              <a:t>Меню</a:t>
            </a:r>
            <a:endParaRPr lang="ru-RU" sz="1300" dirty="0">
              <a:solidFill>
                <a:srgbClr val="002060"/>
              </a:solidFill>
              <a:effectLst/>
            </a:endParaRPr>
          </a:p>
        </p:txBody>
      </p:sp>
      <p:sp>
        <p:nvSpPr>
          <p:cNvPr id="43016" name="Заголовок 1"/>
          <p:cNvSpPr>
            <a:spLocks/>
          </p:cNvSpPr>
          <p:nvPr/>
        </p:nvSpPr>
        <p:spPr bwMode="auto">
          <a:xfrm>
            <a:off x="539750" y="333375"/>
            <a:ext cx="80645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200">
                <a:solidFill>
                  <a:schemeClr val="tx1"/>
                </a:solidFill>
                <a:effectLst/>
                <a:latin typeface="Calibri" pitchFamily="34" charset="0"/>
              </a:rPr>
              <a:t>Вкажи шлях до файл</a:t>
            </a:r>
            <a:r>
              <a:rPr lang="uk-UA" sz="2200">
                <a:solidFill>
                  <a:schemeClr val="tx1"/>
                </a:solidFill>
                <a:effectLst/>
                <a:latin typeface="Calibri" pitchFamily="34" charset="0"/>
              </a:rPr>
              <a:t>ів згідно приведеної структури:</a:t>
            </a:r>
            <a:endParaRPr lang="ru-RU" sz="2200" b="0"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2700338" y="5229225"/>
            <a:ext cx="1655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uk-UA"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pic>
        <p:nvPicPr>
          <p:cNvPr id="4302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771525"/>
            <a:ext cx="5175250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7" name="Picture 2"/>
          <p:cNvPicPr>
            <a:picLocks noChangeAspect="1" noChangeArrowheads="1"/>
          </p:cNvPicPr>
          <p:nvPr/>
        </p:nvPicPr>
        <p:blipFill>
          <a:blip r:embed="rId5" cstate="print"/>
          <a:srcRect l="84474" t="46217" b="27063"/>
          <a:stretch>
            <a:fillRect/>
          </a:stretch>
        </p:blipFill>
        <p:spPr bwMode="auto">
          <a:xfrm>
            <a:off x="1258888" y="5445125"/>
            <a:ext cx="7921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8" name="Picture 2"/>
          <p:cNvPicPr>
            <a:picLocks noChangeAspect="1" noChangeArrowheads="1"/>
          </p:cNvPicPr>
          <p:nvPr/>
        </p:nvPicPr>
        <p:blipFill>
          <a:blip r:embed="rId5" cstate="print"/>
          <a:srcRect l="27092" t="68053" r="56876" b="6647"/>
          <a:stretch>
            <a:fillRect/>
          </a:stretch>
        </p:blipFill>
        <p:spPr bwMode="auto">
          <a:xfrm>
            <a:off x="1331913" y="4725988"/>
            <a:ext cx="64452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2195513" y="4797425"/>
            <a:ext cx="6192837" cy="427038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С:\Рефераты\Информатика\Интернет.</a:t>
            </a:r>
            <a:r>
              <a:rPr lang="en-US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doc</a:t>
            </a:r>
            <a:endParaRPr lang="uk-UA" sz="220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3030" name="Text Box 22"/>
          <p:cNvSpPr txBox="1">
            <a:spLocks noChangeArrowheads="1"/>
          </p:cNvSpPr>
          <p:nvPr/>
        </p:nvSpPr>
        <p:spPr bwMode="auto">
          <a:xfrm>
            <a:off x="2124075" y="4078288"/>
            <a:ext cx="6192838" cy="427037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С:\Рисунки\Закат.</a:t>
            </a:r>
            <a:r>
              <a:rPr lang="en-US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bmp</a:t>
            </a:r>
            <a:endParaRPr lang="uk-UA" sz="220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3031" name="Picture 2"/>
          <p:cNvPicPr>
            <a:picLocks noChangeAspect="1" noChangeArrowheads="1"/>
          </p:cNvPicPr>
          <p:nvPr/>
        </p:nvPicPr>
        <p:blipFill>
          <a:blip r:embed="rId5" cstate="print"/>
          <a:srcRect l="70566" t="46758" r="18140" b="26523"/>
          <a:stretch>
            <a:fillRect/>
          </a:stretch>
        </p:blipFill>
        <p:spPr bwMode="auto">
          <a:xfrm>
            <a:off x="1331913" y="3933825"/>
            <a:ext cx="5762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32" name="Text Box 24"/>
          <p:cNvSpPr txBox="1">
            <a:spLocks noChangeArrowheads="1"/>
          </p:cNvSpPr>
          <p:nvPr/>
        </p:nvSpPr>
        <p:spPr bwMode="auto">
          <a:xfrm>
            <a:off x="2195513" y="5661025"/>
            <a:ext cx="6192837" cy="427038"/>
          </a:xfrm>
          <a:prstGeom prst="rect">
            <a:avLst/>
          </a:prstGeom>
          <a:noFill/>
          <a:ln w="317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С:\Рисунки\Зима.</a:t>
            </a:r>
            <a:r>
              <a:rPr lang="en-US" sz="22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bmp</a:t>
            </a:r>
            <a:endParaRPr lang="uk-UA" sz="220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1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1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8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8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9" grpId="0"/>
      <p:bldP spid="43029" grpId="1"/>
      <p:bldP spid="43030" grpId="0"/>
      <p:bldP spid="43032" grpId="0"/>
    </p:bld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529</Words>
  <Application>Microsoft Office PowerPoint</Application>
  <PresentationFormat>Экран (4:3)</PresentationFormat>
  <Paragraphs>233</Paragraphs>
  <Slides>13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1_Тема Office</vt:lpstr>
      <vt:lpstr>Adobe Photoshop Image</vt:lpstr>
      <vt:lpstr> Апаратне та програмне забезпечення комп'ютера   інтерактивний тренажер </vt:lpstr>
      <vt:lpstr>Cклад комп'ютера  тест-тренажер</vt:lpstr>
      <vt:lpstr>Вкажи настільний комп'ютер </vt:lpstr>
      <vt:lpstr>Вибери складові системного блоку:</vt:lpstr>
      <vt:lpstr>Слайд 5</vt:lpstr>
      <vt:lpstr>Що відноситься до внутрішньої пам'яті комп'ютера?</vt:lpstr>
      <vt:lpstr>Вкажи пристрої введення інформації</vt:lpstr>
      <vt:lpstr>Вкажи пристрої виведення інформації </vt:lpstr>
      <vt:lpstr>КОНФІГУРАЦІЯ ПК  </vt:lpstr>
      <vt:lpstr>Вкажи СИСТЕМНЕ ПРОГРАМНЕ ЗАБЕЗПЕЧЕННЯ (ПЗ) комп'ютера 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Устройство компьютера  интерактивный тренажер</dc:title>
  <dc:creator>KOKS</dc:creator>
  <cp:lastModifiedBy>Natasha</cp:lastModifiedBy>
  <cp:revision>71</cp:revision>
  <dcterms:created xsi:type="dcterms:W3CDTF">2011-07-23T10:33:06Z</dcterms:created>
  <dcterms:modified xsi:type="dcterms:W3CDTF">2022-12-27T09:09:55Z</dcterms:modified>
</cp:coreProperties>
</file>